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3"/>
  </p:notesMasterIdLst>
  <p:handoutMasterIdLst>
    <p:handoutMasterId r:id="rId44"/>
  </p:handoutMasterIdLst>
  <p:sldIdLst>
    <p:sldId id="291" r:id="rId2"/>
    <p:sldId id="285" r:id="rId3"/>
    <p:sldId id="283" r:id="rId4"/>
    <p:sldId id="297" r:id="rId5"/>
    <p:sldId id="286" r:id="rId6"/>
    <p:sldId id="287" r:id="rId7"/>
    <p:sldId id="257" r:id="rId8"/>
    <p:sldId id="258" r:id="rId9"/>
    <p:sldId id="268" r:id="rId10"/>
    <p:sldId id="262" r:id="rId11"/>
    <p:sldId id="288" r:id="rId12"/>
    <p:sldId id="259" r:id="rId13"/>
    <p:sldId id="296" r:id="rId14"/>
    <p:sldId id="298" r:id="rId15"/>
    <p:sldId id="275" r:id="rId16"/>
    <p:sldId id="263" r:id="rId17"/>
    <p:sldId id="270" r:id="rId18"/>
    <p:sldId id="271" r:id="rId19"/>
    <p:sldId id="264" r:id="rId20"/>
    <p:sldId id="272" r:id="rId21"/>
    <p:sldId id="273" r:id="rId22"/>
    <p:sldId id="274" r:id="rId23"/>
    <p:sldId id="265" r:id="rId24"/>
    <p:sldId id="266" r:id="rId25"/>
    <p:sldId id="276" r:id="rId26"/>
    <p:sldId id="277" r:id="rId27"/>
    <p:sldId id="289" r:id="rId28"/>
    <p:sldId id="280" r:id="rId29"/>
    <p:sldId id="300" r:id="rId30"/>
    <p:sldId id="290" r:id="rId31"/>
    <p:sldId id="284" r:id="rId32"/>
    <p:sldId id="299" r:id="rId33"/>
    <p:sldId id="260" r:id="rId34"/>
    <p:sldId id="261" r:id="rId35"/>
    <p:sldId id="267" r:id="rId36"/>
    <p:sldId id="281" r:id="rId37"/>
    <p:sldId id="282" r:id="rId38"/>
    <p:sldId id="295" r:id="rId39"/>
    <p:sldId id="294" r:id="rId40"/>
    <p:sldId id="292" r:id="rId41"/>
    <p:sldId id="293"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7"/>
    <a:srgbClr val="FFC72C"/>
    <a:srgbClr val="FFDE81"/>
    <a:srgbClr val="FFD358"/>
    <a:srgbClr val="8031A7"/>
    <a:srgbClr val="BFBFBF"/>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61498" autoAdjust="0"/>
  </p:normalViewPr>
  <p:slideViewPr>
    <p:cSldViewPr snapToGrid="0" snapToObjects="1">
      <p:cViewPr varScale="1">
        <p:scale>
          <a:sx n="99" d="100"/>
          <a:sy n="99" d="100"/>
        </p:scale>
        <p:origin x="-2466" y="-84"/>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20028"/>
    </p:cViewPr>
  </p:sorterViewPr>
  <p:notesViewPr>
    <p:cSldViewPr snapToGrid="0" snapToObjects="1">
      <p:cViewPr varScale="1">
        <p:scale>
          <a:sx n="94" d="100"/>
          <a:sy n="94" d="100"/>
        </p:scale>
        <p:origin x="-375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7/21/2018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dirty="0"/>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The goal of this Discussion Module is to review the briefest amount of material related to DSE and DSE Core, so that we may start to understand the Why and What of DSE Search.</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Meeting the prerequisites, none of the information in this Discussion Module should be terribly new.</a:t>
            </a:r>
            <a:endParaRPr lang="en-US" sz="800" dirty="0"/>
          </a:p>
        </p:txBody>
      </p:sp>
    </p:spTree>
    <p:extLst>
      <p:ext uri="{BB962C8B-B14F-4D97-AF65-F5344CB8AC3E}">
        <p14:creationId xmlns:p14="http://schemas.microsoft.com/office/powerpoint/2010/main" val="101946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Hash indexes, when well implemented (written and used), can scale linearly.</a:t>
            </a:r>
          </a:p>
          <a:p>
            <a:endParaRPr lang="en-US" dirty="0" smtClean="0"/>
          </a:p>
          <a:p>
            <a:r>
              <a:rPr lang="en-US" dirty="0" smtClean="0"/>
              <a:t>However, hash indexes have limits</a:t>
            </a:r>
            <a:r>
              <a:rPr lang="en-US" baseline="0" dirty="0" smtClean="0"/>
              <a:t> in their application-</a:t>
            </a:r>
          </a:p>
          <a:p>
            <a:endParaRPr lang="en-US" baseline="0" dirty="0" smtClean="0"/>
          </a:p>
          <a:p>
            <a:pPr marL="330200" indent="-171450">
              <a:buFont typeface="Arial" pitchFamily="34" charset="0"/>
              <a:buChar char="•"/>
            </a:pPr>
            <a:r>
              <a:rPr lang="en-US" baseline="0" dirty="0" smtClean="0"/>
              <a:t>If you are not using an equality on the whole of the partitioning key (primary key), you often sequentially scan all/most of the hash index structure.</a:t>
            </a:r>
          </a:p>
          <a:p>
            <a:pPr marL="330200" indent="-171450">
              <a:buFont typeface="Arial" pitchFamily="34" charset="0"/>
              <a:buChar char="•"/>
            </a:pPr>
            <a:r>
              <a:rPr lang="en-US" baseline="0" dirty="0" smtClean="0"/>
              <a:t>If this is a multi-node table, you begin spanning nodes (scatter/gather). </a:t>
            </a:r>
            <a:endParaRPr lang="en-US" dirty="0"/>
          </a:p>
        </p:txBody>
      </p:sp>
    </p:spTree>
    <p:extLst>
      <p:ext uri="{BB962C8B-B14F-4D97-AF65-F5344CB8AC3E}">
        <p14:creationId xmlns:p14="http://schemas.microsoft.com/office/powerpoint/2010/main" val="75270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4083006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Define/review the definition of the primary key:</a:t>
            </a:r>
          </a:p>
          <a:p>
            <a:endParaRPr lang="en-US" dirty="0" smtClean="0"/>
          </a:p>
          <a:p>
            <a:pPr marL="330200" indent="-171450">
              <a:buFont typeface="Arial" pitchFamily="34" charset="0"/>
              <a:buChar char="•"/>
            </a:pPr>
            <a:r>
              <a:rPr lang="en-US" dirty="0" smtClean="0"/>
              <a:t>Partition key, one or</a:t>
            </a:r>
            <a:r>
              <a:rPr lang="en-US" baseline="0" dirty="0" smtClean="0"/>
              <a:t> more columns</a:t>
            </a:r>
          </a:p>
          <a:p>
            <a:pPr marL="330200" indent="-171450">
              <a:buFont typeface="Arial" pitchFamily="34" charset="0"/>
              <a:buChar char="•"/>
            </a:pPr>
            <a:r>
              <a:rPr lang="en-US" baseline="0" dirty="0" smtClean="0"/>
              <a:t>Clustering key, zero or more columns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Concatenation of both defines the primary key.</a:t>
            </a:r>
          </a:p>
          <a:p>
            <a:pPr marL="330200" indent="-171450">
              <a:buFont typeface="Arial" pitchFamily="34" charset="0"/>
              <a:buChar char="•"/>
            </a:pPr>
            <a:r>
              <a:rPr lang="en-US" baseline="0" dirty="0" smtClean="0"/>
              <a:t>Different from an RDBMS, the DSE primary key also affect data location/placement (to a node).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Equality on the whole of the partitioning key, else it’s a scatter/gather.</a:t>
            </a:r>
          </a:p>
          <a:p>
            <a:pPr marL="330200" indent="-171450">
              <a:buFont typeface="Arial" pitchFamily="34" charset="0"/>
              <a:buChar char="•"/>
            </a:pPr>
            <a:r>
              <a:rPr lang="en-US" baseline="0" dirty="0" smtClean="0"/>
              <a:t>ALLOW FILTERING, not time constant; likely to fail based on safety settings, not for production.</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Discuss many/all of the DSE Core supported queries-</a:t>
            </a:r>
            <a:endParaRPr lang="en-US" dirty="0"/>
          </a:p>
        </p:txBody>
      </p:sp>
    </p:spTree>
    <p:extLst>
      <p:ext uri="{BB962C8B-B14F-4D97-AF65-F5344CB8AC3E}">
        <p14:creationId xmlns:p14="http://schemas.microsoft.com/office/powerpoint/2010/main" val="949266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For each of the (n) queries above:</a:t>
            </a:r>
          </a:p>
          <a:p>
            <a:endParaRPr lang="en-US" dirty="0" smtClean="0"/>
          </a:p>
          <a:p>
            <a:pPr marL="330200" indent="-171450">
              <a:buFont typeface="Arial" pitchFamily="34" charset="0"/>
              <a:buChar char="•"/>
            </a:pPr>
            <a:r>
              <a:rPr lang="en-US" dirty="0" smtClean="0"/>
              <a:t>Is</a:t>
            </a:r>
            <a:r>
              <a:rPr lang="en-US" baseline="0" dirty="0" smtClean="0"/>
              <a:t> this a DSE Core or DSE Search query ?</a:t>
            </a:r>
          </a:p>
          <a:p>
            <a:pPr marL="330200" indent="-171450">
              <a:buFont typeface="Arial" pitchFamily="34" charset="0"/>
              <a:buChar char="•"/>
            </a:pPr>
            <a:r>
              <a:rPr lang="en-US" baseline="0" dirty="0" smtClean="0"/>
              <a:t>What Core primary key would you need ?</a:t>
            </a:r>
            <a:endParaRPr lang="en-US" dirty="0"/>
          </a:p>
        </p:txBody>
      </p:sp>
    </p:spTree>
    <p:extLst>
      <p:ext uri="{BB962C8B-B14F-4D97-AF65-F5344CB8AC3E}">
        <p14:creationId xmlns:p14="http://schemas.microsoft.com/office/powerpoint/2010/main" val="260430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 Lab-</a:t>
            </a:r>
            <a:endParaRPr lang="en-US" dirty="0"/>
          </a:p>
        </p:txBody>
      </p:sp>
    </p:spTree>
    <p:extLst>
      <p:ext uri="{BB962C8B-B14F-4D97-AF65-F5344CB8AC3E}">
        <p14:creationId xmlns:p14="http://schemas.microsoft.com/office/powerpoint/2010/main" val="251338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It is the hash index that gives DSE Core it’s time constant lookup performance.</a:t>
            </a:r>
          </a:p>
          <a:p>
            <a:endParaRPr lang="en-US" dirty="0" smtClean="0"/>
          </a:p>
          <a:p>
            <a:r>
              <a:rPr lang="en-US" dirty="0" smtClean="0"/>
              <a:t>But, there are other indexes and modeling options available inside Core.</a:t>
            </a:r>
            <a:endParaRPr lang="en-US" dirty="0"/>
          </a:p>
        </p:txBody>
      </p:sp>
    </p:spTree>
    <p:extLst>
      <p:ext uri="{BB962C8B-B14F-4D97-AF65-F5344CB8AC3E}">
        <p14:creationId xmlns:p14="http://schemas.microsoft.com/office/powerpoint/2010/main" val="426978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DSE (Core) materialized</a:t>
            </a:r>
            <a:r>
              <a:rPr lang="en-US" baseline="0" dirty="0" smtClean="0"/>
              <a:t> views allow you to </a:t>
            </a:r>
            <a:r>
              <a:rPr lang="en-US" i="1" baseline="0" dirty="0" smtClean="0"/>
              <a:t>reshuffle</a:t>
            </a:r>
            <a:r>
              <a:rPr lang="en-US" baseline="0" dirty="0" smtClean="0"/>
              <a:t>  or </a:t>
            </a:r>
            <a:r>
              <a:rPr lang="en-US" i="1" baseline="0" dirty="0" smtClean="0"/>
              <a:t>extend by one column </a:t>
            </a:r>
            <a:r>
              <a:rPr lang="en-US" baseline="0" dirty="0" smtClean="0"/>
              <a:t>the full primary key (partitioning key and clustering key both). E.g., you can add zero or one column to support additional equalities, ranges, or sorts. You can also resort the column order of the primary key columns.</a:t>
            </a:r>
          </a:p>
          <a:p>
            <a:endParaRPr lang="en-US" baseline="0" dirty="0" smtClean="0"/>
          </a:p>
          <a:p>
            <a:r>
              <a:rPr lang="en-US" baseline="0" dirty="0" smtClean="0"/>
              <a:t>Materialized views exist as DSE tables, just like the single DSE table they are derived from. As the source table is updated, deleted and inserted into, the contents of the single or set of materialized views are updated asynchronously (in a non-blocking manner). Materialized views must always access a source/base table, and may not access another materialized view.</a:t>
            </a:r>
          </a:p>
          <a:p>
            <a:endParaRPr lang="en-US" baseline="0" dirty="0" smtClean="0"/>
          </a:p>
          <a:p>
            <a:r>
              <a:rPr lang="en-US" baseline="0" dirty="0" smtClean="0"/>
              <a:t>   --</a:t>
            </a:r>
          </a:p>
          <a:p>
            <a:endParaRPr lang="en-US" baseline="0" dirty="0" smtClean="0"/>
          </a:p>
          <a:p>
            <a:r>
              <a:rPr lang="en-US" baseline="0" dirty="0" smtClean="0"/>
              <a:t>A full syntax example is pasted below:</a:t>
            </a:r>
          </a:p>
          <a:p>
            <a:endParaRPr lang="en-US" baseline="0" dirty="0" smtClean="0"/>
          </a:p>
          <a:p>
            <a:r>
              <a:rPr lang="en-US" baseline="0" dirty="0" smtClean="0"/>
              <a:t> CREATE TABLE ks_15.t1</a:t>
            </a:r>
          </a:p>
          <a:p>
            <a:r>
              <a:rPr lang="en-US" baseline="0" dirty="0" smtClean="0"/>
              <a:t>   (                                     </a:t>
            </a:r>
          </a:p>
          <a:p>
            <a:r>
              <a:rPr lang="en-US" baseline="0" dirty="0" smtClean="0"/>
              <a:t>   col1               TEXT,             </a:t>
            </a:r>
          </a:p>
          <a:p>
            <a:r>
              <a:rPr lang="en-US" baseline="0" dirty="0" smtClean="0"/>
              <a:t>   col2               TEXT,            </a:t>
            </a:r>
          </a:p>
          <a:p>
            <a:r>
              <a:rPr lang="en-US" baseline="0" dirty="0" smtClean="0"/>
              <a:t>   col3               TEXT,           </a:t>
            </a:r>
          </a:p>
          <a:p>
            <a:r>
              <a:rPr lang="en-US" baseline="0" dirty="0" smtClean="0"/>
              <a:t>   col4               TEXT,          </a:t>
            </a:r>
          </a:p>
          <a:p>
            <a:r>
              <a:rPr lang="en-US" baseline="0" dirty="0" smtClean="0"/>
              <a:t>   col5               TEXT,         </a:t>
            </a:r>
          </a:p>
          <a:p>
            <a:r>
              <a:rPr lang="en-US" baseline="0" dirty="0" smtClean="0"/>
              <a:t>   col6               TEXT,        </a:t>
            </a:r>
          </a:p>
          <a:p>
            <a:r>
              <a:rPr lang="en-US" baseline="0" dirty="0" smtClean="0"/>
              <a:t>   col7               TEXT,       </a:t>
            </a:r>
          </a:p>
          <a:p>
            <a:r>
              <a:rPr lang="en-US" baseline="0" dirty="0" smtClean="0"/>
              <a:t>   col8               TEXT,      </a:t>
            </a:r>
          </a:p>
          <a:p>
            <a:r>
              <a:rPr lang="en-US" baseline="0" dirty="0" smtClean="0"/>
              <a:t>   PRIMARY KEY ((col1, col2));</a:t>
            </a:r>
          </a:p>
          <a:p>
            <a:endParaRPr lang="en-US" baseline="0" dirty="0" smtClean="0"/>
          </a:p>
          <a:p>
            <a:endParaRPr lang="en-US" baseline="0" dirty="0" smtClean="0"/>
          </a:p>
          <a:p>
            <a:r>
              <a:rPr lang="en-US" baseline="0" dirty="0" smtClean="0"/>
              <a:t>CREATE MATERIALIZED VIEW t1_v1 AS</a:t>
            </a:r>
          </a:p>
          <a:p>
            <a:r>
              <a:rPr lang="en-US" baseline="0" dirty="0" smtClean="0"/>
              <a:t>SELECT col1, col2, col3, col4, col5, col6, col7, col8</a:t>
            </a:r>
          </a:p>
          <a:p>
            <a:r>
              <a:rPr lang="en-US" baseline="0" dirty="0" smtClean="0"/>
              <a:t>FROM t1</a:t>
            </a:r>
          </a:p>
          <a:p>
            <a:r>
              <a:rPr lang="en-US" baseline="0" dirty="0" smtClean="0"/>
              <a:t>WHERE </a:t>
            </a:r>
          </a:p>
          <a:p>
            <a:r>
              <a:rPr lang="en-US" baseline="0" dirty="0" smtClean="0"/>
              <a:t>   col1 IS NOT NULL AND col2 IS NOT NULL AND</a:t>
            </a:r>
          </a:p>
          <a:p>
            <a:r>
              <a:rPr lang="en-US" baseline="0" dirty="0" smtClean="0"/>
              <a:t>   col7 IS NOT NULL </a:t>
            </a:r>
          </a:p>
          <a:p>
            <a:r>
              <a:rPr lang="en-US" baseline="0" dirty="0" smtClean="0"/>
              <a:t>PRIMARY KEY (col1, col2, col7);</a:t>
            </a:r>
          </a:p>
          <a:p>
            <a:endParaRPr lang="en-US" dirty="0"/>
          </a:p>
        </p:txBody>
      </p:sp>
    </p:spTree>
    <p:extLst>
      <p:ext uri="{BB962C8B-B14F-4D97-AF65-F5344CB8AC3E}">
        <p14:creationId xmlns:p14="http://schemas.microsoft.com/office/powerpoint/2010/main" val="153514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Error: You can not add multiple columns to the primary key using materialized</a:t>
            </a:r>
            <a:r>
              <a:rPr lang="en-US" baseline="0" dirty="0" smtClean="0"/>
              <a:t> views</a:t>
            </a:r>
            <a:r>
              <a:rPr lang="en-US" dirty="0" smtClean="0"/>
              <a:t>.</a:t>
            </a:r>
            <a:endParaRPr lang="en-US" dirty="0"/>
          </a:p>
        </p:txBody>
      </p:sp>
    </p:spTree>
    <p:extLst>
      <p:ext uri="{BB962C8B-B14F-4D97-AF65-F5344CB8AC3E}">
        <p14:creationId xmlns:p14="http://schemas.microsoft.com/office/powerpoint/2010/main" val="64642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Error: And you can not drop columns from the primary key using materialized</a:t>
            </a:r>
            <a:r>
              <a:rPr lang="en-US" baseline="0" dirty="0" smtClean="0"/>
              <a:t> views</a:t>
            </a:r>
            <a:r>
              <a:rPr lang="en-US" dirty="0" smtClean="0"/>
              <a:t>.</a:t>
            </a:r>
          </a:p>
          <a:p>
            <a:endParaRPr lang="en-US" dirty="0" smtClean="0"/>
          </a:p>
        </p:txBody>
      </p:sp>
    </p:spTree>
    <p:extLst>
      <p:ext uri="{BB962C8B-B14F-4D97-AF65-F5344CB8AC3E}">
        <p14:creationId xmlns:p14="http://schemas.microsoft.com/office/powerpoint/2010/main" val="1562230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Error: Another example of</a:t>
            </a:r>
            <a:r>
              <a:rPr lang="en-US" baseline="0" dirty="0" smtClean="0"/>
              <a:t> attempting to drop columns from the primary key using materialized views.</a:t>
            </a:r>
            <a:endParaRPr lang="en-US" dirty="0"/>
          </a:p>
        </p:txBody>
      </p:sp>
    </p:spTree>
    <p:extLst>
      <p:ext uri="{BB962C8B-B14F-4D97-AF65-F5344CB8AC3E}">
        <p14:creationId xmlns:p14="http://schemas.microsoft.com/office/powerpoint/2010/main" val="338104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On the next page we enter a Discussion Lab. </a:t>
            </a:r>
            <a:endParaRPr lang="en-US" dirty="0"/>
          </a:p>
        </p:txBody>
      </p:sp>
    </p:spTree>
    <p:extLst>
      <p:ext uri="{BB962C8B-B14F-4D97-AF65-F5344CB8AC3E}">
        <p14:creationId xmlns:p14="http://schemas.microsoft.com/office/powerpoint/2010/main" val="3427059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Secondary indexes are considered well placed/used, when the query predicate includes</a:t>
            </a:r>
            <a:r>
              <a:rPr lang="en-US" baseline="0" dirty="0" smtClean="0"/>
              <a:t> an equality on the whole of the partitioning key.</a:t>
            </a:r>
          </a:p>
          <a:p>
            <a:endParaRPr lang="en-US" baseline="0" dirty="0" smtClean="0"/>
          </a:p>
          <a:p>
            <a:r>
              <a:rPr lang="en-US" baseline="0" dirty="0" smtClean="0"/>
              <a:t>If the query predicate does not include an equality on the whole of the partitioning key (primary key), then you will experience a scatter/gather query. Scatter/gather queries are to be avoided in all production systems.</a:t>
            </a:r>
            <a:endParaRPr lang="en-US" dirty="0"/>
          </a:p>
        </p:txBody>
      </p:sp>
    </p:spTree>
    <p:extLst>
      <p:ext uri="{BB962C8B-B14F-4D97-AF65-F5344CB8AC3E}">
        <p14:creationId xmlns:p14="http://schemas.microsoft.com/office/powerpoint/2010/main" val="34241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CQL SELECT statement above will fail with the displayed error message.</a:t>
            </a:r>
            <a:endParaRPr lang="en-US" dirty="0"/>
          </a:p>
        </p:txBody>
      </p:sp>
    </p:spTree>
    <p:extLst>
      <p:ext uri="{BB962C8B-B14F-4D97-AF65-F5344CB8AC3E}">
        <p14:creationId xmlns:p14="http://schemas.microsoft.com/office/powerpoint/2010/main" val="2794583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 CQL SELECT statement above will fail with the displayed error message.</a:t>
            </a:r>
          </a:p>
          <a:p>
            <a:endParaRPr lang="en-US" dirty="0"/>
          </a:p>
        </p:txBody>
      </p:sp>
    </p:spTree>
    <p:extLst>
      <p:ext uri="{BB962C8B-B14F-4D97-AF65-F5344CB8AC3E}">
        <p14:creationId xmlns:p14="http://schemas.microsoft.com/office/powerpoint/2010/main" val="41931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 CQL SELECT statement above will fail with the displayed error message.</a:t>
            </a:r>
          </a:p>
          <a:p>
            <a:endParaRPr lang="en-US" dirty="0"/>
          </a:p>
        </p:txBody>
      </p:sp>
    </p:spTree>
    <p:extLst>
      <p:ext uri="{BB962C8B-B14F-4D97-AF65-F5344CB8AC3E}">
        <p14:creationId xmlns:p14="http://schemas.microsoft.com/office/powerpoint/2010/main" val="3627692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 CQL </a:t>
            </a:r>
            <a:r>
              <a:rPr lang="en-US" i="1" dirty="0" smtClean="0"/>
              <a:t>DESCRIBE TABLE  </a:t>
            </a:r>
            <a:r>
              <a:rPr lang="en-US" dirty="0" smtClean="0"/>
              <a:t>may output two (types) of “custom</a:t>
            </a:r>
            <a:r>
              <a:rPr lang="en-US" baseline="0" dirty="0" smtClean="0"/>
              <a:t> indexes”; SASI indexes, described next, and DSE Search indexes.</a:t>
            </a:r>
          </a:p>
          <a:p>
            <a:endParaRPr lang="en-US" baseline="0" dirty="0" smtClean="0"/>
          </a:p>
          <a:p>
            <a:r>
              <a:rPr lang="en-US" baseline="0" dirty="0" smtClean="0"/>
              <a:t>SASI indexes are created with the CQL command verb, CREATE CUSTOM INDEX.</a:t>
            </a:r>
          </a:p>
          <a:p>
            <a:endParaRPr lang="en-US" dirty="0"/>
          </a:p>
        </p:txBody>
      </p:sp>
    </p:spTree>
    <p:extLst>
      <p:ext uri="{BB962C8B-B14F-4D97-AF65-F5344CB8AC3E}">
        <p14:creationId xmlns:p14="http://schemas.microsoft.com/office/powerpoint/2010/main" val="3581402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SASI indexes are considered, “not for production use”,</a:t>
            </a:r>
            <a:r>
              <a:rPr lang="en-US" baseline="0" dirty="0" smtClean="0"/>
              <a:t> h</a:t>
            </a:r>
            <a:r>
              <a:rPr lang="en-US" dirty="0" smtClean="0"/>
              <a:t>owever; everything can</a:t>
            </a:r>
            <a:r>
              <a:rPr lang="en-US" baseline="0" dirty="0" smtClean="0"/>
              <a:t> be functionally achieved using DSE Search indexes, compared to SASI indexes.</a:t>
            </a:r>
            <a:endParaRPr lang="en-US" dirty="0"/>
          </a:p>
        </p:txBody>
      </p:sp>
    </p:spTree>
    <p:extLst>
      <p:ext uri="{BB962C8B-B14F-4D97-AF65-F5344CB8AC3E}">
        <p14:creationId xmlns:p14="http://schemas.microsoft.com/office/powerpoint/2010/main" val="120370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There is no object in the DSE world titled, query table.</a:t>
            </a:r>
          </a:p>
          <a:p>
            <a:endParaRPr lang="en-US" dirty="0" smtClean="0"/>
          </a:p>
          <a:p>
            <a:r>
              <a:rPr lang="en-US" dirty="0" smtClean="0"/>
              <a:t>DSE </a:t>
            </a:r>
            <a:r>
              <a:rPr lang="en-US" i="1" dirty="0" smtClean="0"/>
              <a:t>query table  </a:t>
            </a:r>
            <a:r>
              <a:rPr lang="en-US" dirty="0" smtClean="0"/>
              <a:t>is</a:t>
            </a:r>
            <a:r>
              <a:rPr lang="en-US" baseline="0" dirty="0" smtClean="0"/>
              <a:t> the title of a technique wherein data is modeled redundantly, in order to meet required service level agreements. Of the four primary functional areas to DSE, only DSE Core can serve queries in the zero, to low single digit millisecond response range. We produce derived and/or redundant data on the client side, so that we may factor a query predicate based on equalities using the whole of the partitioning key. </a:t>
            </a:r>
          </a:p>
          <a:p>
            <a:endParaRPr lang="en-US" dirty="0"/>
          </a:p>
        </p:txBody>
      </p:sp>
    </p:spTree>
    <p:extLst>
      <p:ext uri="{BB962C8B-B14F-4D97-AF65-F5344CB8AC3E}">
        <p14:creationId xmlns:p14="http://schemas.microsoft.com/office/powerpoint/2010/main" val="2074724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Practice Lab. </a:t>
            </a:r>
          </a:p>
          <a:p>
            <a:endParaRPr lang="en-US" dirty="0"/>
          </a:p>
        </p:txBody>
      </p:sp>
    </p:spTree>
    <p:extLst>
      <p:ext uri="{BB962C8B-B14F-4D97-AF65-F5344CB8AC3E}">
        <p14:creationId xmlns:p14="http://schemas.microsoft.com/office/powerpoint/2010/main" val="2468499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mtClean="0"/>
              <a:t>A</a:t>
            </a:r>
            <a:r>
              <a:rPr lang="en-US" baseline="0" smtClean="0"/>
              <a:t> Practice </a:t>
            </a:r>
            <a:r>
              <a:rPr lang="en-US" baseline="0" dirty="0" smtClean="0"/>
              <a:t>L</a:t>
            </a:r>
            <a:r>
              <a:rPr lang="en-US" baseline="0" smtClean="0"/>
              <a:t>ab-</a:t>
            </a:r>
            <a:endParaRPr lang="en-US" baseline="0" dirty="0" smtClean="0"/>
          </a:p>
          <a:p>
            <a:endParaRPr lang="en-US" baseline="0" dirty="0" smtClean="0"/>
          </a:p>
          <a:p>
            <a:pPr marL="330200" indent="-171450">
              <a:buFont typeface="Arial" pitchFamily="34" charset="0"/>
              <a:buChar char="•"/>
            </a:pPr>
            <a:r>
              <a:rPr lang="en-US" baseline="0" dirty="0" smtClean="0"/>
              <a:t>Take (n) minutes individually, or in small groups.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How would you model the data (tables) above in order to serve these queries using DSE Core ?</a:t>
            </a:r>
          </a:p>
          <a:p>
            <a:pPr marL="330200" indent="-171450">
              <a:buFont typeface="Arial" pitchFamily="34" charset="0"/>
              <a:buChar char="•"/>
            </a:pPr>
            <a:r>
              <a:rPr lang="en-US" baseline="0" dirty="0" smtClean="0"/>
              <a:t>Do not worry about columns not specifically used in the CQL WHERE clause, or other clauses or expressions.  </a:t>
            </a:r>
          </a:p>
          <a:p>
            <a:pPr marL="158750" indent="0">
              <a:buFont typeface="Arial" pitchFamily="34" charset="0"/>
              <a:buNone/>
            </a:pPr>
            <a:endParaRPr lang="en-US" baseline="0" dirty="0" smtClean="0"/>
          </a:p>
          <a:p>
            <a:pPr marL="330200" indent="-171450">
              <a:buFont typeface="Arial" pitchFamily="34" charset="0"/>
              <a:buChar char="•"/>
            </a:pPr>
            <a:r>
              <a:rPr lang="en-US" baseline="0" dirty="0" smtClean="0"/>
              <a:t>What primary key do you require for each ?</a:t>
            </a:r>
          </a:p>
          <a:p>
            <a:pPr marL="330200" indent="-171450">
              <a:buFont typeface="Arial" pitchFamily="34" charset="0"/>
              <a:buChar char="•"/>
            </a:pPr>
            <a:r>
              <a:rPr lang="en-US" baseline="0" dirty="0" smtClean="0"/>
              <a:t>Produce an approximate CQL SELECT for each query above.</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After (n) minutes, be prepared to discuss/defend your answers-</a:t>
            </a:r>
            <a:endParaRPr lang="en-US" dirty="0"/>
          </a:p>
        </p:txBody>
      </p:sp>
    </p:spTree>
    <p:extLst>
      <p:ext uri="{BB962C8B-B14F-4D97-AF65-F5344CB8AC3E}">
        <p14:creationId xmlns:p14="http://schemas.microsoft.com/office/powerpoint/2010/main" val="311377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Practice Lab-</a:t>
            </a:r>
            <a:endParaRPr lang="en-US" dirty="0"/>
          </a:p>
        </p:txBody>
      </p:sp>
    </p:spTree>
    <p:extLst>
      <p:ext uri="{BB962C8B-B14F-4D97-AF65-F5344CB8AC3E}">
        <p14:creationId xmlns:p14="http://schemas.microsoft.com/office/powerpoint/2010/main" val="251338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baseline="0" dirty="0" smtClean="0"/>
              <a:t>Refrigerator magnets Discussion Lab: d</a:t>
            </a:r>
            <a:r>
              <a:rPr lang="en-US" dirty="0" smtClean="0"/>
              <a:t>etailing</a:t>
            </a:r>
            <a:r>
              <a:rPr lang="en-US" baseline="0" dirty="0" smtClean="0"/>
              <a:t> (one) DSE object hierarchy-</a:t>
            </a:r>
          </a:p>
          <a:p>
            <a:endParaRPr lang="en-US" baseline="0" dirty="0" smtClean="0"/>
          </a:p>
          <a:p>
            <a:pPr marL="330200" indent="-171450">
              <a:buFont typeface="Arial" pitchFamily="34" charset="0"/>
              <a:buChar char="•"/>
            </a:pPr>
            <a:r>
              <a:rPr lang="en-US" baseline="0" dirty="0" smtClean="0"/>
              <a:t>Match the terms on the right with the lettered boxes on the left.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In order to have a minimally functioning DSE cluster (the cluster is at least booted), which of the terms/objects (A-M) are required, which are optional ?</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“E” has one of four (specific properties), two of which are internal/system-use only. Name the two (specific properties) available for normal (end user) use ?</a:t>
            </a:r>
          </a:p>
          <a:p>
            <a:pPr marL="330200" indent="-171450">
              <a:buFont typeface="Arial" pitchFamily="34" charset="0"/>
              <a:buChar char="•"/>
            </a:pPr>
            <a:r>
              <a:rPr lang="en-US" baseline="0" dirty="0" smtClean="0"/>
              <a:t>Above, extra credit: name the two internal/system-use (specific properties).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In order to deliver it’s intended functionality, one of the (specific properties) requires multiple letter B’s. Name the (specific property), and explain-</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Given any two letters, which top level letter (object) must be wholly contained within another letter (object) ? </a:t>
            </a:r>
          </a:p>
          <a:p>
            <a:pPr marL="330200" indent="-171450">
              <a:buFont typeface="Arial" pitchFamily="34" charset="0"/>
              <a:buChar char="•"/>
            </a:pPr>
            <a:r>
              <a:rPr lang="en-US" baseline="0" dirty="0" smtClean="0"/>
              <a:t>Similarly; which letter (objects) can be a member of multiple letter (objects) ?</a:t>
            </a:r>
          </a:p>
          <a:p>
            <a:pPr marL="158750" indent="0">
              <a:buFont typeface="Arial" pitchFamily="34" charset="0"/>
              <a:buNone/>
            </a:pPr>
            <a:endParaRPr lang="en-US" baseline="0" dirty="0" smtClean="0"/>
          </a:p>
          <a:p>
            <a:pPr marL="330200" indent="-171450">
              <a:buFont typeface="Arial" pitchFamily="34" charset="0"/>
              <a:buChar char="•"/>
            </a:pPr>
            <a:endParaRPr lang="en-US" dirty="0"/>
          </a:p>
        </p:txBody>
      </p:sp>
    </p:spTree>
    <p:extLst>
      <p:ext uri="{BB962C8B-B14F-4D97-AF65-F5344CB8AC3E}">
        <p14:creationId xmlns:p14="http://schemas.microsoft.com/office/powerpoint/2010/main" val="97311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3678289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 Discussion Lab:</a:t>
            </a:r>
          </a:p>
          <a:p>
            <a:endParaRPr lang="en-US" dirty="0" smtClean="0"/>
          </a:p>
          <a:p>
            <a:pPr marL="330200" indent="-171450">
              <a:buFont typeface="Arial" pitchFamily="34" charset="0"/>
              <a:buChar char="•"/>
            </a:pPr>
            <a:r>
              <a:rPr lang="en-US" dirty="0" smtClean="0"/>
              <a:t>When is it required that you use DSE Core, DSE Search ?</a:t>
            </a:r>
          </a:p>
          <a:p>
            <a:pPr marL="330200" indent="-171450">
              <a:buFont typeface="Arial" pitchFamily="34" charset="0"/>
              <a:buChar char="•"/>
            </a:pPr>
            <a:r>
              <a:rPr lang="en-US" dirty="0" smtClean="0"/>
              <a:t>(Conclude)</a:t>
            </a:r>
            <a:endParaRPr lang="en-US" dirty="0"/>
          </a:p>
        </p:txBody>
      </p:sp>
    </p:spTree>
    <p:extLst>
      <p:ext uri="{BB962C8B-B14F-4D97-AF65-F5344CB8AC3E}">
        <p14:creationId xmlns:p14="http://schemas.microsoft.com/office/powerpoint/2010/main" val="310728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 Lab-</a:t>
            </a:r>
            <a:endParaRPr lang="en-US" dirty="0"/>
          </a:p>
        </p:txBody>
      </p:sp>
    </p:spTree>
    <p:extLst>
      <p:ext uri="{BB962C8B-B14F-4D97-AF65-F5344CB8AC3E}">
        <p14:creationId xmlns:p14="http://schemas.microsoft.com/office/powerpoint/2010/main" val="2513384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a:t>
            </a:r>
            <a:r>
              <a:rPr lang="en-US" baseline="0" dirty="0" smtClean="0"/>
              <a:t> M</a:t>
            </a:r>
            <a:r>
              <a:rPr lang="en-US" dirty="0" smtClean="0"/>
              <a:t>odule-</a:t>
            </a:r>
            <a:endParaRPr lang="en-US" dirty="0"/>
          </a:p>
        </p:txBody>
      </p:sp>
    </p:spTree>
    <p:extLst>
      <p:ext uri="{BB962C8B-B14F-4D97-AF65-F5344CB8AC3E}">
        <p14:creationId xmlns:p14="http://schemas.microsoft.com/office/powerpoint/2010/main" val="174086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a:t>
            </a:r>
            <a:r>
              <a:rPr lang="en-US" baseline="0" dirty="0" smtClean="0"/>
              <a:t> remaining content may be read “extra credit”, as time allows.</a:t>
            </a:r>
            <a:endParaRPr lang="en-US" dirty="0"/>
          </a:p>
        </p:txBody>
      </p:sp>
    </p:spTree>
    <p:extLst>
      <p:ext uri="{BB962C8B-B14F-4D97-AF65-F5344CB8AC3E}">
        <p14:creationId xmlns:p14="http://schemas.microsoft.com/office/powerpoint/2010/main" val="948871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Should a discussion of world-wide</a:t>
            </a:r>
            <a:r>
              <a:rPr lang="en-US" baseline="0" dirty="0" smtClean="0"/>
              <a:t> network latencies come up, the </a:t>
            </a:r>
            <a:r>
              <a:rPr lang="en-US" baseline="0" dirty="0" err="1" smtClean="0"/>
              <a:t>Url</a:t>
            </a:r>
            <a:r>
              <a:rPr lang="en-US" baseline="0" dirty="0" smtClean="0"/>
              <a:t> above offers a neat tool. </a:t>
            </a:r>
            <a:endParaRPr lang="en-US" dirty="0"/>
          </a:p>
        </p:txBody>
      </p:sp>
    </p:spTree>
    <p:extLst>
      <p:ext uri="{BB962C8B-B14F-4D97-AF65-F5344CB8AC3E}">
        <p14:creationId xmlns:p14="http://schemas.microsoft.com/office/powerpoint/2010/main" val="2215881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Introductory detail on the topic of </a:t>
            </a:r>
            <a:r>
              <a:rPr lang="en-US" dirty="0" err="1" smtClean="0"/>
              <a:t>Tf-Idf</a:t>
            </a:r>
            <a:r>
              <a:rPr lang="en-US" baseline="0" dirty="0" smtClean="0"/>
              <a:t> style indexes, the index type central to DSE Search. </a:t>
            </a:r>
            <a:endParaRPr lang="en-US" dirty="0"/>
          </a:p>
        </p:txBody>
      </p:sp>
    </p:spTree>
    <p:extLst>
      <p:ext uri="{BB962C8B-B14F-4D97-AF65-F5344CB8AC3E}">
        <p14:creationId xmlns:p14="http://schemas.microsoft.com/office/powerpoint/2010/main" val="618386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An example to facilitate discussion related to </a:t>
            </a:r>
            <a:r>
              <a:rPr lang="en-US" dirty="0" err="1" smtClean="0"/>
              <a:t>Tf-Idf</a:t>
            </a:r>
            <a:r>
              <a:rPr lang="en-US" dirty="0" smtClean="0"/>
              <a:t> (bitmap) style indexes.</a:t>
            </a:r>
            <a:endParaRPr lang="en-US" dirty="0"/>
          </a:p>
        </p:txBody>
      </p:sp>
    </p:spTree>
    <p:extLst>
      <p:ext uri="{BB962C8B-B14F-4D97-AF65-F5344CB8AC3E}">
        <p14:creationId xmlns:p14="http://schemas.microsoft.com/office/powerpoint/2010/main" val="4039335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Source: https://docs.datastax.com/en/landing_page/doc/landing_page/compatibility.html</a:t>
            </a:r>
            <a:endParaRPr lang="en-US" dirty="0"/>
          </a:p>
        </p:txBody>
      </p:sp>
    </p:spTree>
    <p:extLst>
      <p:ext uri="{BB962C8B-B14F-4D97-AF65-F5344CB8AC3E}">
        <p14:creationId xmlns:p14="http://schemas.microsoft.com/office/powerpoint/2010/main" val="314734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Source: https://www.datastax.com/dev/blog/materialized-view-performance-in-cassandra-3-x</a:t>
            </a:r>
            <a:endParaRPr lang="en-US" dirty="0"/>
          </a:p>
        </p:txBody>
      </p:sp>
    </p:spTree>
    <p:extLst>
      <p:ext uri="{BB962C8B-B14F-4D97-AF65-F5344CB8AC3E}">
        <p14:creationId xmlns:p14="http://schemas.microsoft.com/office/powerpoint/2010/main" val="2925372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 Lab-</a:t>
            </a:r>
            <a:endParaRPr lang="en-US" dirty="0"/>
          </a:p>
        </p:txBody>
      </p:sp>
    </p:spTree>
    <p:extLst>
      <p:ext uri="{BB962C8B-B14F-4D97-AF65-F5344CB8AC3E}">
        <p14:creationId xmlns:p14="http://schemas.microsoft.com/office/powerpoint/2010/main" val="2513384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Answers to the </a:t>
            </a:r>
            <a:r>
              <a:rPr lang="en-US" smtClean="0"/>
              <a:t>first Discussion </a:t>
            </a:r>
            <a:r>
              <a:rPr lang="en-US" dirty="0" smtClean="0"/>
              <a:t>L</a:t>
            </a:r>
            <a:r>
              <a:rPr lang="en-US" smtClean="0"/>
              <a:t>ab </a:t>
            </a:r>
            <a:r>
              <a:rPr lang="en-US" dirty="0" smtClean="0"/>
              <a:t>are on the next page-</a:t>
            </a:r>
            <a:endParaRPr lang="en-US" dirty="0"/>
          </a:p>
        </p:txBody>
      </p:sp>
    </p:spTree>
    <p:extLst>
      <p:ext uri="{BB962C8B-B14F-4D97-AF65-F5344CB8AC3E}">
        <p14:creationId xmlns:p14="http://schemas.microsoft.com/office/powerpoint/2010/main" val="3846394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baseline="0" dirty="0" smtClean="0"/>
              <a:t>Solution </a:t>
            </a:r>
            <a:r>
              <a:rPr lang="en-US" baseline="0" smtClean="0"/>
              <a:t>to Discussion </a:t>
            </a:r>
            <a:r>
              <a:rPr lang="en-US" baseline="0" dirty="0" smtClean="0"/>
              <a:t>L</a:t>
            </a:r>
            <a:r>
              <a:rPr lang="en-US" baseline="0" smtClean="0"/>
              <a:t>ab-</a:t>
            </a:r>
            <a:endParaRPr lang="en-US" baseline="0" dirty="0" smtClean="0"/>
          </a:p>
          <a:p>
            <a:endParaRPr lang="en-US" baseline="0" dirty="0" smtClean="0"/>
          </a:p>
          <a:p>
            <a:pPr marL="330200" indent="-171450">
              <a:buFont typeface="Arial" pitchFamily="34" charset="0"/>
              <a:buChar char="•"/>
            </a:pPr>
            <a:r>
              <a:rPr lang="en-US" baseline="0" dirty="0" smtClean="0"/>
              <a:t>Cluster and node are required. Everything else is optional just to boot.</a:t>
            </a:r>
          </a:p>
          <a:p>
            <a:pPr marL="330200" indent="-171450">
              <a:buFont typeface="Arial" pitchFamily="34" charset="0"/>
              <a:buChar char="•"/>
            </a:pPr>
            <a:r>
              <a:rPr lang="en-US" baseline="0" dirty="0" smtClean="0"/>
              <a:t>Replication strategy: </a:t>
            </a:r>
            <a:r>
              <a:rPr lang="en-US" baseline="0" dirty="0" err="1" smtClean="0"/>
              <a:t>SimpleStrategy</a:t>
            </a:r>
            <a:r>
              <a:rPr lang="en-US" baseline="0" dirty="0" smtClean="0"/>
              <a:t>, </a:t>
            </a:r>
            <a:r>
              <a:rPr lang="en-US" baseline="0" dirty="0" err="1" smtClean="0"/>
              <a:t>NetworkTopologyStrategy</a:t>
            </a:r>
            <a:r>
              <a:rPr lang="en-US" baseline="0" dirty="0" smtClean="0"/>
              <a:t>, ( </a:t>
            </a:r>
            <a:r>
              <a:rPr lang="en-US" baseline="0" dirty="0" err="1" smtClean="0"/>
              <a:t>LocalStrategy</a:t>
            </a:r>
            <a:r>
              <a:rPr lang="en-US" baseline="0" dirty="0" smtClean="0"/>
              <a:t> : system </a:t>
            </a:r>
            <a:r>
              <a:rPr lang="en-US" baseline="0" dirty="0" err="1" smtClean="0"/>
              <a:t>keyspace</a:t>
            </a:r>
            <a:r>
              <a:rPr lang="en-US" baseline="0" dirty="0" smtClean="0"/>
              <a:t>, </a:t>
            </a:r>
            <a:r>
              <a:rPr lang="en-US" baseline="0" dirty="0" err="1" smtClean="0"/>
              <a:t>EverywhereStrategy</a:t>
            </a:r>
            <a:r>
              <a:rPr lang="en-US" baseline="0" dirty="0" smtClean="0"/>
              <a:t> : </a:t>
            </a:r>
            <a:r>
              <a:rPr lang="en-US" baseline="0" dirty="0" err="1" smtClean="0"/>
              <a:t>dse_system</a:t>
            </a:r>
            <a:r>
              <a:rPr lang="en-US" baseline="0" dirty="0" smtClean="0"/>
              <a:t> </a:t>
            </a:r>
            <a:r>
              <a:rPr lang="en-US" baseline="0" dirty="0" err="1" smtClean="0"/>
              <a:t>keyspace</a:t>
            </a:r>
            <a:r>
              <a:rPr lang="en-US" baseline="0" dirty="0" smtClean="0"/>
              <a:t>)</a:t>
            </a:r>
          </a:p>
          <a:p>
            <a:pPr marL="330200" indent="-171450">
              <a:buFont typeface="Arial" pitchFamily="34" charset="0"/>
              <a:buChar char="•"/>
            </a:pPr>
            <a:r>
              <a:rPr lang="en-US" baseline="0" dirty="0" err="1" smtClean="0"/>
              <a:t>NetworkTopologyStrategy</a:t>
            </a:r>
            <a:r>
              <a:rPr lang="en-US" baseline="0" dirty="0" smtClean="0"/>
              <a:t>, multiple data centers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(Multiples):</a:t>
            </a:r>
          </a:p>
          <a:p>
            <a:pPr marL="628650" lvl="1" indent="-171450">
              <a:buFont typeface="Arial" pitchFamily="34" charset="0"/>
              <a:buChar char="•"/>
            </a:pPr>
            <a:r>
              <a:rPr lang="en-US" dirty="0" smtClean="0"/>
              <a:t>Table is wholly contained within a </a:t>
            </a:r>
            <a:r>
              <a:rPr lang="en-US" dirty="0" err="1" smtClean="0"/>
              <a:t>keyspace</a:t>
            </a:r>
            <a:endParaRPr lang="en-US" dirty="0" smtClean="0"/>
          </a:p>
          <a:p>
            <a:pPr marL="628650" lvl="1" indent="-171450">
              <a:buFont typeface="Arial" pitchFamily="34" charset="0"/>
              <a:buChar char="•"/>
            </a:pPr>
            <a:r>
              <a:rPr lang="en-US" dirty="0" err="1" smtClean="0"/>
              <a:t>Keyspace</a:t>
            </a:r>
            <a:r>
              <a:rPr lang="en-US" dirty="0" smtClean="0"/>
              <a:t> can span data centers</a:t>
            </a:r>
          </a:p>
          <a:p>
            <a:pPr marL="628650" lvl="1" indent="-171450">
              <a:buFont typeface="Arial" pitchFamily="34" charset="0"/>
              <a:buChar char="•"/>
            </a:pPr>
            <a:r>
              <a:rPr lang="en-US" dirty="0" smtClean="0"/>
              <a:t>A primary key</a:t>
            </a:r>
            <a:r>
              <a:rPr lang="en-US" baseline="0" dirty="0" smtClean="0"/>
              <a:t> can not span tables</a:t>
            </a:r>
            <a:endParaRPr lang="en-US" dirty="0" smtClean="0"/>
          </a:p>
          <a:p>
            <a:pPr marL="628650" lvl="1" indent="-171450">
              <a:buFont typeface="Arial" pitchFamily="34" charset="0"/>
              <a:buChar char="•"/>
            </a:pPr>
            <a:endParaRPr lang="en-US" dirty="0"/>
          </a:p>
        </p:txBody>
      </p:sp>
    </p:spTree>
    <p:extLst>
      <p:ext uri="{BB962C8B-B14F-4D97-AF65-F5344CB8AC3E}">
        <p14:creationId xmlns:p14="http://schemas.microsoft.com/office/powerpoint/2010/main" val="97311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indent="0">
              <a:buFont typeface="Arial" pitchFamily="34" charset="0"/>
              <a:buNone/>
            </a:pPr>
            <a:r>
              <a:rPr lang="en-US" sz="800" dirty="0" smtClean="0"/>
              <a:t>From Brewer’s CAP theorem, network partition (CAP, P: partition) fault tolerance. </a:t>
            </a:r>
          </a:p>
          <a:p>
            <a:pPr marL="330200" indent="-171450">
              <a:buFont typeface="Arial" pitchFamily="34" charset="0"/>
              <a:buChar char="•"/>
            </a:pPr>
            <a:endParaRPr lang="en-US" sz="800" dirty="0" smtClean="0"/>
          </a:p>
          <a:p>
            <a:pPr marL="330200" lvl="0" indent="-171450">
              <a:buFont typeface="Arial" pitchFamily="34" charset="0"/>
              <a:buChar char="•"/>
            </a:pPr>
            <a:r>
              <a:rPr lang="en-US" sz="800" dirty="0" smtClean="0"/>
              <a:t>Assume two data centers, and a</a:t>
            </a:r>
            <a:r>
              <a:rPr lang="en-US" sz="800" baseline="0" dirty="0" smtClean="0"/>
              <a:t> network fault such that the two data centers can not currently communicate; USA and Germany, the WAN is down.</a:t>
            </a:r>
          </a:p>
          <a:p>
            <a:pPr marL="330200" lvl="0" indent="-171450">
              <a:buFont typeface="Arial" pitchFamily="34" charset="0"/>
              <a:buChar char="•"/>
            </a:pPr>
            <a:r>
              <a:rPr lang="en-US" sz="800" dirty="0" smtClean="0"/>
              <a:t>If the same data row is written to by two users in two different data centers, DSE Core will automatically merge the two disparate rows and create a best surviving (most accurate) copy of the data </a:t>
            </a:r>
            <a:r>
              <a:rPr lang="en-US" sz="800" i="1" dirty="0" smtClean="0"/>
              <a:t>when</a:t>
            </a:r>
            <a:r>
              <a:rPr lang="en-US" sz="800" dirty="0" smtClean="0"/>
              <a:t> </a:t>
            </a:r>
            <a:r>
              <a:rPr lang="en-US" sz="800" i="1" dirty="0" smtClean="0"/>
              <a:t>the network partition issue is restored</a:t>
            </a:r>
            <a:r>
              <a:rPr lang="en-US" sz="800" dirty="0" smtClean="0"/>
              <a:t>.</a:t>
            </a:r>
          </a:p>
          <a:p>
            <a:pPr marL="330200" lvl="0" indent="-171450">
              <a:buFont typeface="Arial" pitchFamily="34" charset="0"/>
              <a:buChar char="•"/>
            </a:pPr>
            <a:r>
              <a:rPr lang="en-US" sz="800" dirty="0" smtClean="0"/>
              <a:t>From Brewer’s CAP</a:t>
            </a:r>
            <a:r>
              <a:rPr lang="en-US" sz="800" baseline="0" dirty="0" smtClean="0"/>
              <a:t> theorem; writes always succeed.</a:t>
            </a:r>
          </a:p>
          <a:p>
            <a:pPr marL="330200" lvl="0" indent="-171450">
              <a:buFont typeface="Arial" pitchFamily="34" charset="0"/>
              <a:buChar char="•"/>
            </a:pPr>
            <a:endParaRPr lang="en-US" sz="800" baseline="0" dirty="0" smtClean="0"/>
          </a:p>
          <a:p>
            <a:pPr marL="330200" lvl="0" indent="-171450">
              <a:buFont typeface="Arial" pitchFamily="34" charset="0"/>
              <a:buChar char="•"/>
            </a:pPr>
            <a:r>
              <a:rPr lang="en-US" sz="800" baseline="0" dirty="0" smtClean="0"/>
              <a:t>The behavior that the user routine receives is tunable, statement by statement. If you need a write and confirm on every node, you can have that (assuming the network is up). This level of (confirmation) however, will slow performance; generally expect 45-75 or more milliseconds just to network ping between the USA and Germany.</a:t>
            </a:r>
          </a:p>
        </p:txBody>
      </p:sp>
    </p:spTree>
    <p:extLst>
      <p:ext uri="{BB962C8B-B14F-4D97-AF65-F5344CB8AC3E}">
        <p14:creationId xmlns:p14="http://schemas.microsoft.com/office/powerpoint/2010/main" val="423289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baseline="0" dirty="0" smtClean="0"/>
              <a:t>While Core is always on, (Search, Analytics and/or Graph) must be on/booted/available on a data center wide basis. That is to say: you should not boot (Search, Analytics, Graph) on a subset of nodes to a data center. </a:t>
            </a:r>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800" baseline="0" dirty="0" smtClean="0"/>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baseline="0" dirty="0" smtClean="0"/>
              <a:t>Repeat: Detail/defend at least two reasons why we might have multiple data centers-</a:t>
            </a:r>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800" baseline="0" dirty="0" smtClean="0"/>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baseline="0" dirty="0" smtClean="0"/>
              <a:t>   --</a:t>
            </a:r>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800" baseline="0" dirty="0" smtClean="0"/>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baseline="0" dirty="0" smtClean="0"/>
              <a:t>Consistency Level (CL) may be set statement by statement, and may be different for reads and writes.</a:t>
            </a:r>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800" baseline="0" dirty="0" smtClean="0"/>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Define quorum -- </a:t>
            </a:r>
            <a:r>
              <a:rPr lang="en-US" sz="800" dirty="0" smtClean="0"/>
              <a:t>quorum = (</a:t>
            </a:r>
            <a:r>
              <a:rPr lang="en-US" sz="800" dirty="0" err="1" smtClean="0"/>
              <a:t>sum_of_replication_factors</a:t>
            </a:r>
            <a:r>
              <a:rPr lang="en-US" sz="800" dirty="0" smtClean="0"/>
              <a:t> / 2) + 1</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What settings yield “strong consistency” ? --  </a:t>
            </a:r>
            <a:r>
              <a:rPr lang="en-US" sz="800" dirty="0" smtClean="0"/>
              <a:t>(</a:t>
            </a:r>
            <a:r>
              <a:rPr lang="en-US" sz="800" dirty="0" err="1" smtClean="0"/>
              <a:t>nodes_written</a:t>
            </a:r>
            <a:r>
              <a:rPr lang="en-US" sz="800" dirty="0" smtClean="0"/>
              <a:t> + </a:t>
            </a:r>
            <a:r>
              <a:rPr lang="en-US" sz="800" dirty="0" err="1" smtClean="0"/>
              <a:t>nodes_read</a:t>
            </a:r>
            <a:r>
              <a:rPr lang="en-US" sz="800" dirty="0" smtClean="0"/>
              <a:t>) &gt; </a:t>
            </a:r>
            <a:r>
              <a:rPr lang="en-US" sz="800" dirty="0" err="1" smtClean="0"/>
              <a:t>replication_factor</a:t>
            </a:r>
            <a:endParaRPr lang="en-US" sz="800" dirty="0" smtClean="0"/>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800" dirty="0" smtClean="0"/>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800" dirty="0" smtClean="0"/>
              <a:t>Various CL</a:t>
            </a:r>
            <a:r>
              <a:rPr lang="en-US" sz="800" baseline="0" dirty="0" smtClean="0"/>
              <a:t> settings: (discuss each)</a:t>
            </a:r>
          </a:p>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800" baseline="0" dirty="0" smtClean="0"/>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ALL</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ONE, TWO, THREE</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LWT only; SERIAL, LOCAL_SERIAL</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800" baseline="0" dirty="0" smtClean="0"/>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QUORUM</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LOCAL_QUORUM</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LOCAL_ONE</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baseline="0" dirty="0" smtClean="0"/>
              <a:t>EACH_QUORUM</a:t>
            </a:r>
            <a:endParaRPr lang="en-US" sz="800" dirty="0" smtClean="0"/>
          </a:p>
          <a:p>
            <a:endParaRPr lang="en-US" sz="800" dirty="0"/>
          </a:p>
        </p:txBody>
      </p:sp>
    </p:spTree>
    <p:extLst>
      <p:ext uri="{BB962C8B-B14F-4D97-AF65-F5344CB8AC3E}">
        <p14:creationId xmlns:p14="http://schemas.microsoft.com/office/powerpoint/2010/main" val="224749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four primary functional areas to DSE are</a:t>
            </a:r>
            <a:r>
              <a:rPr lang="en-US" baseline="0" dirty="0" smtClean="0"/>
              <a:t> listed in the graphic above: DSE Core (Core), DSE Search (Search), DSE Analytics (Analytics), DSE Graph (Graph).</a:t>
            </a:r>
          </a:p>
          <a:p>
            <a:endParaRPr lang="en-US" baseline="0" dirty="0" smtClean="0"/>
          </a:p>
          <a:p>
            <a:r>
              <a:rPr lang="en-US" baseline="0" dirty="0" smtClean="0"/>
              <a:t>Core is always on; it is impossible to operate any node within a DSE cluster without Core.</a:t>
            </a:r>
          </a:p>
          <a:p>
            <a:endParaRPr lang="en-US" baseline="0" dirty="0" smtClean="0"/>
          </a:p>
          <a:p>
            <a:r>
              <a:rPr lang="en-US" baseline="0" dirty="0" smtClean="0"/>
              <a:t>The remaining 3 primary functional areas are either on or not on (on/booted/available, or not). If Search and a Search index is available (and necessary), Analytics or Graph may use said index. Generally, if Analytics or Graph would benefit from a Search index, and none is available, the Analytics or Graph routine will still function, albeit more slowly.  </a:t>
            </a:r>
          </a:p>
          <a:p>
            <a:endParaRPr lang="en-US" baseline="0" dirty="0" smtClean="0"/>
          </a:p>
          <a:p>
            <a:r>
              <a:rPr lang="en-US" baseline="0" dirty="0" smtClean="0"/>
              <a:t>While Core is always on, (Search, Analytics and/or Graph) must be on/booted/available on a data center wide basis. That is to say: you should not boot (Search, Analytics, Graph) on a subset of nodes to a data center. </a:t>
            </a:r>
          </a:p>
          <a:p>
            <a:endParaRPr lang="en-US" baseline="0" dirty="0" smtClean="0"/>
          </a:p>
          <a:p>
            <a:r>
              <a:rPr lang="en-US" baseline="0" dirty="0" smtClean="0"/>
              <a:t>   --</a:t>
            </a:r>
          </a:p>
          <a:p>
            <a:endParaRPr lang="en-US" baseline="0" dirty="0" smtClean="0"/>
          </a:p>
          <a:p>
            <a:r>
              <a:rPr lang="en-US" baseline="0" dirty="0" smtClean="0"/>
              <a:t>We discuss the index and query capabilities of at least Core and Search on the pages that follow.</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221852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dirty="0" smtClean="0"/>
              <a:t>Related to just DSE Core, two of the Core’s value propositions to users include:</a:t>
            </a:r>
          </a:p>
          <a:p>
            <a:pPr marL="330200" indent="-171450">
              <a:buFont typeface="Arial" pitchFamily="34" charset="0"/>
              <a:buChar char="•"/>
            </a:pPr>
            <a:endParaRPr lang="en-US" sz="800" dirty="0" smtClean="0"/>
          </a:p>
          <a:p>
            <a:pPr marL="330200" indent="-171450">
              <a:buFont typeface="Arial" pitchFamily="34" charset="0"/>
              <a:buChar char="•"/>
            </a:pPr>
            <a:r>
              <a:rPr lang="en-US" sz="800" dirty="0" smtClean="0"/>
              <a:t>From Brewer’s CAP theorem, network partition (CAP, P: partition) fault tolerance. </a:t>
            </a:r>
          </a:p>
          <a:p>
            <a:pPr marL="330200" indent="-171450">
              <a:buFont typeface="Arial" pitchFamily="34" charset="0"/>
              <a:buChar char="•"/>
            </a:pPr>
            <a:endParaRPr lang="en-US" sz="800" dirty="0" smtClean="0"/>
          </a:p>
          <a:p>
            <a:pPr marL="628650" lvl="1" indent="-171450">
              <a:buFont typeface="Arial" pitchFamily="34" charset="0"/>
              <a:buChar char="•"/>
            </a:pPr>
            <a:r>
              <a:rPr lang="en-US" sz="800" dirty="0" smtClean="0"/>
              <a:t>Assume two data centers, and a</a:t>
            </a:r>
            <a:r>
              <a:rPr lang="en-US" sz="800" baseline="0" dirty="0" smtClean="0"/>
              <a:t> network fault such that the two data centers can not currently communicate; USA and Germany, the WAN is down.</a:t>
            </a:r>
          </a:p>
          <a:p>
            <a:pPr marL="628650" lvl="1" indent="-171450">
              <a:buFont typeface="Arial" pitchFamily="34" charset="0"/>
              <a:buChar char="•"/>
            </a:pPr>
            <a:r>
              <a:rPr lang="en-US" sz="800" dirty="0" smtClean="0"/>
              <a:t>If the same data row is written to by two users in two different data centers, DSE Core will automatically merge the two disparate rows and create a best surviving (most accurate) copy of the data </a:t>
            </a:r>
            <a:r>
              <a:rPr lang="en-US" sz="800" i="1" dirty="0" smtClean="0"/>
              <a:t>when</a:t>
            </a:r>
            <a:r>
              <a:rPr lang="en-US" sz="800" dirty="0" smtClean="0"/>
              <a:t> </a:t>
            </a:r>
            <a:r>
              <a:rPr lang="en-US" sz="800" i="1" dirty="0" smtClean="0"/>
              <a:t>the network partition issue is restored</a:t>
            </a:r>
            <a:r>
              <a:rPr lang="en-US" sz="800" dirty="0" smtClean="0"/>
              <a:t>.</a:t>
            </a:r>
          </a:p>
          <a:p>
            <a:pPr marL="628650" lvl="1" indent="-171450">
              <a:buFont typeface="Arial" pitchFamily="34" charset="0"/>
              <a:buChar char="•"/>
            </a:pPr>
            <a:r>
              <a:rPr lang="en-US" sz="800" dirty="0" smtClean="0"/>
              <a:t>From Brewer’s CAP</a:t>
            </a:r>
            <a:r>
              <a:rPr lang="en-US" sz="800" baseline="0" dirty="0" smtClean="0"/>
              <a:t> theorem; writes always succeed.</a:t>
            </a:r>
          </a:p>
          <a:p>
            <a:pPr marL="628650" lvl="1" indent="-171450">
              <a:buFont typeface="Arial" pitchFamily="34" charset="0"/>
              <a:buChar char="•"/>
            </a:pPr>
            <a:endParaRPr lang="en-US" sz="800" baseline="0" dirty="0" smtClean="0"/>
          </a:p>
          <a:p>
            <a:pPr marL="628650" lvl="1" indent="-171450">
              <a:buFont typeface="Arial" pitchFamily="34" charset="0"/>
              <a:buChar char="•"/>
            </a:pPr>
            <a:r>
              <a:rPr lang="en-US" sz="800" baseline="0" dirty="0" smtClean="0"/>
              <a:t>The behavior that the user routine receives is tunable, statement by statement. If you need a write and confirm on every node, you can have that (assuming the network is up). This level of (confirmation) however, will slow performance; generally expect 45-75 or more milliseconds just to network ping between the USA and Germany.</a:t>
            </a:r>
          </a:p>
          <a:p>
            <a:pPr marL="628650" lvl="1" indent="-171450">
              <a:buFont typeface="Arial" pitchFamily="34" charset="0"/>
              <a:buChar char="•"/>
            </a:pPr>
            <a:endParaRPr lang="en-US" sz="800" dirty="0" smtClean="0"/>
          </a:p>
          <a:p>
            <a:pPr marL="330200" indent="-171450">
              <a:buFont typeface="Arial" pitchFamily="34" charset="0"/>
              <a:buChar char="•"/>
            </a:pPr>
            <a:r>
              <a:rPr lang="en-US" sz="800" i="0" dirty="0" smtClean="0"/>
              <a:t>And</a:t>
            </a:r>
            <a:r>
              <a:rPr lang="en-US" sz="800" i="1" dirty="0" smtClean="0"/>
              <a:t> time constant lookups. </a:t>
            </a:r>
            <a:r>
              <a:rPr lang="en-US" sz="800" i="0" dirty="0" smtClean="0"/>
              <a:t>More below</a:t>
            </a:r>
            <a:r>
              <a:rPr lang="en-US" sz="800" i="1" dirty="0" smtClean="0"/>
              <a:t>.</a:t>
            </a:r>
          </a:p>
          <a:p>
            <a:endParaRPr lang="en-US" sz="800" dirty="0" smtClean="0"/>
          </a:p>
          <a:p>
            <a:r>
              <a:rPr lang="en-US" sz="800" dirty="0" smtClean="0"/>
              <a:t>The</a:t>
            </a:r>
            <a:r>
              <a:rPr lang="en-US" sz="800" baseline="0" dirty="0" smtClean="0"/>
              <a:t> central technology to t</a:t>
            </a:r>
            <a:r>
              <a:rPr lang="en-US" sz="800" dirty="0" smtClean="0"/>
              <a:t>ime constant lookups is</a:t>
            </a:r>
            <a:r>
              <a:rPr lang="en-US" sz="800" baseline="0" dirty="0" smtClean="0"/>
              <a:t> the</a:t>
            </a:r>
            <a:r>
              <a:rPr lang="en-US" sz="800" dirty="0" smtClean="0"/>
              <a:t> hash index. B-Tree+ is</a:t>
            </a:r>
            <a:r>
              <a:rPr lang="en-US" sz="800" baseline="0" dirty="0" smtClean="0"/>
              <a:t> the index type common (core) to most relational database systems (RDBMS). A compare/contrast of hash and B-Tree+ includes:</a:t>
            </a:r>
          </a:p>
          <a:p>
            <a:pPr marL="330200" indent="-171450">
              <a:buFont typeface="Arial" pitchFamily="34" charset="0"/>
              <a:buChar char="•"/>
            </a:pPr>
            <a:endParaRPr lang="en-US" sz="800" baseline="0" dirty="0" smtClean="0"/>
          </a:p>
          <a:p>
            <a:pPr marL="330200" indent="-171450">
              <a:buFont typeface="Arial" pitchFamily="34" charset="0"/>
              <a:buChar char="•"/>
            </a:pPr>
            <a:r>
              <a:rPr lang="en-US" sz="800" baseline="0" dirty="0" smtClean="0"/>
              <a:t>B-Tree+ excels at volatile data. Hash excels at (nearly requires) static data. (RDBMS: update in place. DSE: static/append-only, and compact.)</a:t>
            </a:r>
          </a:p>
          <a:p>
            <a:pPr marL="330200" indent="-171450">
              <a:buFont typeface="Arial" pitchFamily="34" charset="0"/>
              <a:buChar char="•"/>
            </a:pPr>
            <a:r>
              <a:rPr lang="en-US" sz="800" baseline="0" dirty="0" smtClean="0"/>
              <a:t>The root and first (branch) levels of a B-Tree+ are well cached (memory), but does not scale linearly. Hash does scale linearly.</a:t>
            </a:r>
          </a:p>
          <a:p>
            <a:pPr marL="330200" indent="-171450">
              <a:buFont typeface="Arial" pitchFamily="34" charset="0"/>
              <a:buChar char="•"/>
            </a:pPr>
            <a:endParaRPr lang="en-US" sz="800" baseline="0" dirty="0" smtClean="0"/>
          </a:p>
          <a:p>
            <a:pPr marL="330200" indent="-171450">
              <a:buFont typeface="Arial" pitchFamily="34" charset="0"/>
              <a:buChar char="•"/>
            </a:pPr>
            <a:r>
              <a:rPr lang="en-US" sz="800" baseline="0" dirty="0" smtClean="0"/>
              <a:t>Single node databases (indexes) are better able to </a:t>
            </a:r>
            <a:r>
              <a:rPr lang="en-US" sz="800" i="1" baseline="0" dirty="0" smtClean="0"/>
              <a:t>skip-scan</a:t>
            </a:r>
            <a:r>
              <a:rPr lang="en-US" sz="800" baseline="0" dirty="0" smtClean="0"/>
              <a:t> within the index. E.g., WHERE last_name &gt; “Wilson” and first_name &gt; “Thomas”. </a:t>
            </a:r>
          </a:p>
          <a:p>
            <a:pPr marL="330200" indent="-171450">
              <a:buFont typeface="Arial" pitchFamily="34" charset="0"/>
              <a:buChar char="•"/>
            </a:pPr>
            <a:r>
              <a:rPr lang="en-US" sz="800" baseline="0" dirty="0" smtClean="0"/>
              <a:t>In multi-node databases (horizontal scalability), we greatly prefer to localize queries to a single node; an equality on the whole of the (hash) index partitioning key also identifies the database server node. </a:t>
            </a:r>
            <a:endParaRPr lang="en-US" sz="800" dirty="0" smtClean="0"/>
          </a:p>
          <a:p>
            <a:endParaRPr lang="en-US" sz="800" dirty="0" smtClean="0"/>
          </a:p>
          <a:p>
            <a:r>
              <a:rPr lang="en-US" sz="800" dirty="0" smtClean="0"/>
              <a:t>Queries that must fan-out to multiple nodes (are not able to localize to a single node via the</a:t>
            </a:r>
            <a:r>
              <a:rPr lang="en-US" sz="800" baseline="0" dirty="0" smtClean="0"/>
              <a:t> requested data’s</a:t>
            </a:r>
            <a:r>
              <a:rPr lang="en-US" sz="800" dirty="0" smtClean="0"/>
              <a:t> key value) are titled, </a:t>
            </a:r>
            <a:r>
              <a:rPr lang="en-US" sz="800" i="1" dirty="0" smtClean="0"/>
              <a:t>scatter/gather queries</a:t>
            </a:r>
            <a:r>
              <a:rPr lang="en-US" sz="800" dirty="0" smtClean="0"/>
              <a:t>.</a:t>
            </a:r>
          </a:p>
          <a:p>
            <a:endParaRPr lang="en-US" sz="800" dirty="0" smtClean="0"/>
          </a:p>
          <a:p>
            <a:r>
              <a:rPr lang="en-US" sz="800" dirty="0" smtClean="0"/>
              <a:t>Ps: the linear time search in the graphic above (the 45</a:t>
            </a:r>
            <a:r>
              <a:rPr lang="en-US" sz="800" baseline="0" dirty="0" smtClean="0"/>
              <a:t> degree line), is a sequential scan.</a:t>
            </a:r>
          </a:p>
          <a:p>
            <a:r>
              <a:rPr lang="en-US" sz="800" baseline="0" dirty="0" smtClean="0"/>
              <a:t>Ps: a B-Tree+ index retrieval will offer some curve in the graph above before failing to scale.</a:t>
            </a:r>
            <a:endParaRPr lang="en-US" sz="800" dirty="0" smtClean="0"/>
          </a:p>
          <a:p>
            <a:endParaRPr lang="en-US" sz="800" dirty="0" smtClean="0"/>
          </a:p>
          <a:p>
            <a:endParaRPr lang="en-US" sz="800" dirty="0" smtClean="0"/>
          </a:p>
          <a:p>
            <a:r>
              <a:rPr lang="en-US" sz="800" dirty="0" smtClean="0"/>
              <a:t>Right image source: http://karlheinzniebuhr.github.io/en/2016/01/28/how-does-a-hash-table-work/</a:t>
            </a:r>
            <a:endParaRPr lang="en-US" sz="800" dirty="0"/>
          </a:p>
        </p:txBody>
      </p:sp>
    </p:spTree>
    <p:extLst>
      <p:ext uri="{BB962C8B-B14F-4D97-AF65-F5344CB8AC3E}">
        <p14:creationId xmlns:p14="http://schemas.microsoft.com/office/powerpoint/2010/main" val="2453327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It is generally well understood that B-Tree+ indexes do not scale linearly.</a:t>
            </a:r>
          </a:p>
          <a:p>
            <a:endParaRPr lang="en-US" dirty="0" smtClean="0"/>
          </a:p>
          <a:p>
            <a:r>
              <a:rPr lang="en-US" dirty="0" smtClean="0"/>
              <a:t>DSE Core is based on two seminal industry white papers:</a:t>
            </a:r>
          </a:p>
          <a:p>
            <a:endParaRPr lang="en-US" dirty="0" smtClean="0"/>
          </a:p>
          <a:p>
            <a:pPr marL="330200" indent="-171450">
              <a:buFont typeface="Arial" pitchFamily="34" charset="0"/>
              <a:buChar char="•"/>
            </a:pPr>
            <a:r>
              <a:rPr lang="en-US" dirty="0" smtClean="0"/>
              <a:t>Google </a:t>
            </a:r>
            <a:r>
              <a:rPr lang="en-US" dirty="0" err="1" smtClean="0"/>
              <a:t>BigTable</a:t>
            </a:r>
            <a:r>
              <a:rPr lang="en-US" dirty="0" smtClean="0"/>
              <a:t>,</a:t>
            </a:r>
            <a:r>
              <a:rPr lang="en-US" baseline="0" dirty="0" smtClean="0"/>
              <a:t> </a:t>
            </a:r>
            <a:r>
              <a:rPr lang="en-US" sz="800" kern="1200" dirty="0" smtClean="0">
                <a:solidFill>
                  <a:schemeClr val="tx1"/>
                </a:solidFill>
                <a:latin typeface="+mn-lt"/>
                <a:ea typeface="+mn-ea"/>
                <a:cs typeface="+mn-cs"/>
              </a:rPr>
              <a:t>https://static.googleusercontent.com/media/research.google.com /en//archive/bigtable-osdi06.pdf</a:t>
            </a:r>
          </a:p>
          <a:p>
            <a:pPr marL="330200" indent="-171450">
              <a:buFont typeface="Arial" pitchFamily="34" charset="0"/>
              <a:buChar char="•"/>
            </a:pPr>
            <a:r>
              <a:rPr lang="en-US" sz="800" kern="1200" dirty="0" smtClean="0">
                <a:solidFill>
                  <a:schemeClr val="tx1"/>
                </a:solidFill>
                <a:latin typeface="+mn-lt"/>
                <a:ea typeface="+mn-ea"/>
                <a:cs typeface="+mn-cs"/>
              </a:rPr>
              <a:t>Amazon Dynamo, http://www.allthingsdistributed.com/files/amazon-dynamo-sosp20 07.pdf</a:t>
            </a:r>
          </a:p>
          <a:p>
            <a:pPr marL="330200" indent="-171450">
              <a:buFont typeface="Arial" pitchFamily="34" charset="0"/>
              <a:buChar char="•"/>
            </a:pPr>
            <a:endParaRPr lang="en-US" sz="800" kern="1200" dirty="0" smtClean="0">
              <a:solidFill>
                <a:schemeClr val="tx1"/>
              </a:solidFill>
              <a:latin typeface="+mn-lt"/>
              <a:ea typeface="+mn-ea"/>
              <a:cs typeface="+mn-cs"/>
            </a:endParaRPr>
          </a:p>
          <a:p>
            <a:pPr marL="158750" indent="0">
              <a:buFont typeface="Arial" pitchFamily="34" charset="0"/>
              <a:buNone/>
            </a:pPr>
            <a:r>
              <a:rPr lang="en-US" sz="800" kern="1200" dirty="0" smtClean="0">
                <a:solidFill>
                  <a:schemeClr val="tx1"/>
                </a:solidFill>
                <a:latin typeface="+mn-lt"/>
                <a:ea typeface="+mn-ea"/>
                <a:cs typeface="+mn-cs"/>
              </a:rPr>
              <a:t>From </a:t>
            </a:r>
            <a:r>
              <a:rPr lang="en-US" sz="800" kern="1200" dirty="0" err="1" smtClean="0">
                <a:solidFill>
                  <a:schemeClr val="tx1"/>
                </a:solidFill>
                <a:latin typeface="+mn-lt"/>
                <a:ea typeface="+mn-ea"/>
                <a:cs typeface="+mn-cs"/>
              </a:rPr>
              <a:t>BigTable</a:t>
            </a:r>
            <a:r>
              <a:rPr lang="en-US" sz="800" kern="1200" dirty="0" smtClean="0">
                <a:solidFill>
                  <a:schemeClr val="tx1"/>
                </a:solidFill>
                <a:latin typeface="+mn-lt"/>
                <a:ea typeface="+mn-ea"/>
                <a:cs typeface="+mn-cs"/>
              </a:rPr>
              <a:t>, we get file (table) access methods, and more. From Dynamo, we get clustering, and more.</a:t>
            </a:r>
          </a:p>
          <a:p>
            <a:pPr marL="158750" indent="0">
              <a:buFont typeface="Arial" pitchFamily="34" charset="0"/>
              <a:buNone/>
            </a:pPr>
            <a:endParaRPr lang="en-US" sz="800" kern="1200" dirty="0" smtClean="0">
              <a:solidFill>
                <a:schemeClr val="tx1"/>
              </a:solidFill>
              <a:latin typeface="+mn-lt"/>
              <a:ea typeface="+mn-ea"/>
              <a:cs typeface="+mn-cs"/>
            </a:endParaRPr>
          </a:p>
          <a:p>
            <a:pPr marL="158750" indent="0">
              <a:buFont typeface="Arial" pitchFamily="34" charset="0"/>
              <a:buNone/>
            </a:pPr>
            <a:r>
              <a:rPr lang="en-US" sz="800" kern="1200" dirty="0" smtClean="0">
                <a:solidFill>
                  <a:schemeClr val="tx1"/>
                </a:solidFill>
                <a:latin typeface="+mn-lt"/>
                <a:ea typeface="+mn-ea"/>
                <a:cs typeface="+mn-cs"/>
              </a:rPr>
              <a:t>It’s worth noting that </a:t>
            </a:r>
            <a:r>
              <a:rPr lang="en-US" sz="800" kern="1200" dirty="0" err="1" smtClean="0">
                <a:solidFill>
                  <a:schemeClr val="tx1"/>
                </a:solidFill>
                <a:latin typeface="+mn-lt"/>
                <a:ea typeface="+mn-ea"/>
                <a:cs typeface="+mn-cs"/>
              </a:rPr>
              <a:t>BigTable</a:t>
            </a:r>
            <a:r>
              <a:rPr lang="en-US" sz="800" kern="1200" baseline="0" dirty="0" smtClean="0">
                <a:solidFill>
                  <a:schemeClr val="tx1"/>
                </a:solidFill>
                <a:latin typeface="+mn-lt"/>
                <a:ea typeface="+mn-ea"/>
                <a:cs typeface="+mn-cs"/>
              </a:rPr>
              <a:t> does not make use of B-Trees, and instead uses hash.</a:t>
            </a:r>
            <a:endParaRPr lang="en-US" dirty="0" smtClean="0"/>
          </a:p>
        </p:txBody>
      </p:sp>
    </p:spTree>
    <p:extLst>
      <p:ext uri="{BB962C8B-B14F-4D97-AF65-F5344CB8AC3E}">
        <p14:creationId xmlns:p14="http://schemas.microsoft.com/office/powerpoint/2010/main" val="3462249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dirty="0"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spTree>
  </p:cSld>
  <p:clrMapOvr>
    <a:masterClrMapping/>
  </p:clrMapOvr>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000-DTSE-Search-7442-60-DM-</a:t>
            </a:r>
            <a:fld id="{5A6FB346-E907-314D-8DE1-ECD2B2B6AA1B}" type="slidenum">
              <a:rPr lang="uk-UA" smtClean="0"/>
              <a:pPr/>
              <a:t>‹#›</a:t>
            </a:fld>
            <a:endParaRPr lang="uk-UA" dirty="0"/>
          </a:p>
        </p:txBody>
      </p:sp>
    </p:spTree>
    <p:extLst>
      <p:ext uri="{BB962C8B-B14F-4D97-AF65-F5344CB8AC3E}">
        <p14:creationId xmlns:p14="http://schemas.microsoft.com/office/powerpoint/2010/main" val="18942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4 - Light banner, 1 column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5 - Light banner, 2 column text">
    <p:spTree>
      <p:nvGrpSpPr>
        <p:cNvPr id="1" name=""/>
        <p:cNvGrpSpPr/>
        <p:nvPr/>
      </p:nvGrpSpPr>
      <p:grpSpPr>
        <a:xfrm>
          <a:off x="0" y="0"/>
          <a:ext cx="0" cy="0"/>
          <a:chOff x="0" y="0"/>
          <a:chExt cx="0" cy="0"/>
        </a:xfrm>
      </p:grpSpPr>
      <p:pic>
        <p:nvPicPr>
          <p:cNvPr id="14"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6 - Left picture, 1 column">
    <p:spTree>
      <p:nvGrpSpPr>
        <p:cNvPr id="1" name=""/>
        <p:cNvGrpSpPr/>
        <p:nvPr/>
      </p:nvGrpSpPr>
      <p:grpSpPr>
        <a:xfrm>
          <a:off x="0" y="0"/>
          <a:ext cx="0" cy="0"/>
          <a:chOff x="0" y="0"/>
          <a:chExt cx="0" cy="0"/>
        </a:xfrm>
      </p:grpSpPr>
      <p:pic>
        <p:nvPicPr>
          <p:cNvPr id="21"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dirty="0" smtClean="0"/>
              <a:t>Drag picture to placeholder or click icon to add</a:t>
            </a:r>
            <a:endParaRPr lang="en-US" dirty="0"/>
          </a:p>
        </p:txBody>
      </p:sp>
      <p:pic>
        <p:nvPicPr>
          <p:cNvPr id="14" name="Picture 1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 Right picture, 1 column">
    <p:spTree>
      <p:nvGrpSpPr>
        <p:cNvPr id="1" name=""/>
        <p:cNvGrpSpPr/>
        <p:nvPr/>
      </p:nvGrpSpPr>
      <p:grpSpPr>
        <a:xfrm>
          <a:off x="0" y="0"/>
          <a:ext cx="0" cy="0"/>
          <a:chOff x="0" y="0"/>
          <a:chExt cx="0" cy="0"/>
        </a:xfrm>
      </p:grpSpPr>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dirty="0" smtClean="0"/>
              <a:t>Drag picture to placeholder or click icon to add</a:t>
            </a:r>
            <a:endParaRPr lang="en-US" dirty="0"/>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000-DTSE-30-5000-60-DM-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ext uri="{BB962C8B-B14F-4D97-AF65-F5344CB8AC3E}">
        <p14:creationId xmlns:p14="http://schemas.microsoft.com/office/powerpoint/2010/main" val="1362451653"/>
      </p:ext>
    </p:extLst>
  </p:cSld>
  <p:clrMapOvr>
    <a:masterClrMapping/>
  </p:clrMapOvr>
  <p:extLst mod="1">
    <p:ext uri="{DCECCB84-F9BA-43D5-87BE-67443E8EF086}">
      <p15:sldGuideLst xmlns="" xmlns:p15="http://schemas.microsoft.com/office/powerpoint/2012/main">
        <p15:guide id="1" pos="2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8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dirty="0"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smtClean="0">
                  <a:solidFill>
                    <a:srgbClr val="FFC72C"/>
                  </a:solidFill>
                </a:rPr>
                <a:t>DataStax Internal Use Only</a:t>
              </a:r>
            </a:p>
          </p:txBody>
        </p:sp>
      </p:gr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000-DTSE-Search-7442-60-DM-</a:t>
            </a:r>
            <a:fld id="{5A6FB346-E907-314D-8DE1-ECD2B2B6AA1B}" type="slidenum">
              <a:rPr lang="uk-UA" smtClean="0"/>
              <a:pPr/>
              <a:t>‹#›</a:t>
            </a:fld>
            <a:endParaRPr lang="uk-UA" dirty="0"/>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9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000-DTSE-Search-7442-60-DM-</a:t>
            </a:r>
            <a:fld id="{5A6FB346-E907-314D-8DE1-ECD2B2B6AA1B}" type="slidenum">
              <a:rPr lang="uk-UA" smtClean="0"/>
              <a:pPr/>
              <a:t>‹#›</a:t>
            </a:fld>
            <a:endParaRPr lang="uk-UA"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000-DTSE-Search-7442-60-DM-</a:t>
            </a:r>
            <a:fld id="{5A6FB346-E907-314D-8DE1-ECD2B2B6AA1B}" type="slidenum">
              <a:rPr lang="uk-UA" smtClean="0"/>
              <a:pPr/>
              <a:t>‹#›</a:t>
            </a:fld>
            <a:endParaRPr lang="uk-UA"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7" r:id="rId6"/>
    <p:sldLayoutId id="2147483714" r:id="rId7"/>
    <p:sldLayoutId id="2147483710" r:id="rId8"/>
    <p:sldLayoutId id="2147483716" r:id="rId9"/>
    <p:sldLayoutId id="2147483715" r:id="rId10"/>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en.wikipedia.org/wiki/Tf-i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DSE Search Prerequisites</a:t>
            </a:r>
            <a:endParaRPr lang="en-US" sz="2000" dirty="0"/>
          </a:p>
        </p:txBody>
      </p:sp>
      <p:sp>
        <p:nvSpPr>
          <p:cNvPr id="6" name="Title 5"/>
          <p:cNvSpPr>
            <a:spLocks noGrp="1"/>
          </p:cNvSpPr>
          <p:nvPr>
            <p:ph type="title"/>
          </p:nvPr>
        </p:nvSpPr>
        <p:spPr/>
        <p:txBody>
          <a:bodyPr/>
          <a:lstStyle/>
          <a:p>
            <a:r>
              <a:rPr lang="en-US" dirty="0" smtClean="0"/>
              <a:t>Discussion Module:</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9" name="Content Placeholder 1"/>
          <p:cNvSpPr>
            <a:spLocks noGrp="1"/>
          </p:cNvSpPr>
          <p:nvPr>
            <p:ph sz="quarter" idx="16"/>
          </p:nvPr>
        </p:nvSpPr>
        <p:spPr>
          <a:xfrm>
            <a:off x="4111328" y="548640"/>
            <a:ext cx="4575472" cy="3498702"/>
          </a:xfrm>
        </p:spPr>
        <p:txBody>
          <a:bodyPr/>
          <a:lstStyle/>
          <a:p>
            <a:pPr marL="6350" indent="0">
              <a:buNone/>
            </a:pPr>
            <a:r>
              <a:rPr lang="en-US" sz="1800" dirty="0" smtClean="0"/>
              <a:t>Review the briefest amount of material related to DSE and DSE Core, so that we may start to understand the Why and What of DSE Search.</a:t>
            </a:r>
          </a:p>
          <a:p>
            <a:r>
              <a:rPr lang="en-US" sz="1800" dirty="0" smtClean="0"/>
              <a:t>(One) DSE Object Hierarchy</a:t>
            </a:r>
          </a:p>
          <a:p>
            <a:r>
              <a:rPr lang="en-US" sz="1800" dirty="0"/>
              <a:t>B</a:t>
            </a:r>
            <a:r>
              <a:rPr lang="en-US" sz="1800" dirty="0" smtClean="0"/>
              <a:t>rewer’s CAP Theorem, Consistency Level (CL)</a:t>
            </a:r>
          </a:p>
          <a:p>
            <a:r>
              <a:rPr lang="en-US" sz="1800" dirty="0" smtClean="0"/>
              <a:t>Four Primary functional Areas to DSE</a:t>
            </a:r>
          </a:p>
          <a:p>
            <a:r>
              <a:rPr lang="en-US" sz="1800" dirty="0" smtClean="0"/>
              <a:t>Index (types/options) in DSE Core</a:t>
            </a:r>
          </a:p>
        </p:txBody>
      </p:sp>
    </p:spTree>
    <p:extLst>
      <p:ext uri="{BB962C8B-B14F-4D97-AF65-F5344CB8AC3E}">
        <p14:creationId xmlns:p14="http://schemas.microsoft.com/office/powerpoint/2010/main" val="1491278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Wikipedia.com: (Hash Index, time constant)</a:t>
            </a:r>
            <a:endParaRPr lang="en-US" dirty="0"/>
          </a:p>
        </p:txBody>
      </p:sp>
      <p:sp>
        <p:nvSpPr>
          <p:cNvPr id="7" name="Content Placeholder 6"/>
          <p:cNvSpPr>
            <a:spLocks noGrp="1"/>
          </p:cNvSpPr>
          <p:nvPr>
            <p:ph sz="quarter" idx="16"/>
          </p:nvPr>
        </p:nvSpPr>
        <p:spPr>
          <a:xfrm>
            <a:off x="3667571" y="1326517"/>
            <a:ext cx="5144460" cy="2795903"/>
          </a:xfrm>
        </p:spPr>
        <p:txBody>
          <a:bodyPr/>
          <a:lstStyle/>
          <a:p>
            <a:pPr marL="6350" indent="0">
              <a:buNone/>
            </a:pPr>
            <a:r>
              <a:rPr lang="en-US" sz="1800" dirty="0"/>
              <a:t>“In a well-dimensioned hash table, </a:t>
            </a:r>
            <a:r>
              <a:rPr lang="en-US" sz="1800" b="1" dirty="0"/>
              <a:t>the average cost (number of instructions) for each lookup is independent of the number of elements stored in the table. </a:t>
            </a:r>
            <a:endParaRPr lang="en-US" sz="1800" b="1" dirty="0" smtClean="0"/>
          </a:p>
          <a:p>
            <a:pPr marL="6350" indent="0">
              <a:buNone/>
            </a:pPr>
            <a:r>
              <a:rPr lang="en-US" sz="1800" dirty="0" smtClean="0"/>
              <a:t>Many </a:t>
            </a:r>
            <a:r>
              <a:rPr lang="en-US" sz="1800" dirty="0"/>
              <a:t>hash table designs also allow arbitrary insertions and deletions of key-value pairs, at (amortized[2]) </a:t>
            </a:r>
            <a:r>
              <a:rPr lang="en-US" sz="1800" b="1" dirty="0"/>
              <a:t>constant average cost per operation.</a:t>
            </a:r>
          </a:p>
        </p:txBody>
      </p:sp>
      <p:sp>
        <p:nvSpPr>
          <p:cNvPr id="3" name="Date Placeholder 2"/>
          <p:cNvSpPr>
            <a:spLocks noGrp="1"/>
          </p:cNvSpPr>
          <p:nvPr>
            <p:ph type="dt" sz="half" idx="17"/>
          </p:nvPr>
        </p:nvSpPr>
        <p:spPr/>
        <p:txBody>
          <a:bodyPr/>
          <a:lstStyle/>
          <a:p>
            <a:r>
              <a:rPr lang="en-US" dirty="0" smtClean="0"/>
              <a:t>© DataStax, All Rights Reserved. Confidential.</a:t>
            </a:r>
            <a:endParaRPr lang="en-US" dirty="0"/>
          </a:p>
        </p:txBody>
      </p:sp>
      <p:sp>
        <p:nvSpPr>
          <p:cNvPr id="4" name="Slide Number Placeholder 3"/>
          <p:cNvSpPr>
            <a:spLocks noGrp="1"/>
          </p:cNvSpPr>
          <p:nvPr>
            <p:ph type="sldNum" sz="quarter" idx="11"/>
          </p:nvPr>
        </p:nvSpPr>
        <p:spPr/>
        <p:txBody>
          <a:bodyPr/>
          <a:lstStyle/>
          <a:p>
            <a:r>
              <a:rPr lang="en-US" dirty="0" smtClean="0"/>
              <a:t>000-DTSE-Search-7442-60-DM-</a:t>
            </a:r>
            <a:fld id="{5A6FB346-E907-314D-8DE1-ECD2B2B6AA1B}" type="slidenum">
              <a:rPr lang="uk-UA" smtClean="0"/>
              <a:pPr/>
              <a:t>10</a:t>
            </a:fld>
            <a:endParaRPr lang="uk-UA"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23" y="977582"/>
            <a:ext cx="1849437" cy="284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9060" y="4518646"/>
            <a:ext cx="2892138" cy="246221"/>
          </a:xfrm>
          <a:prstGeom prst="rect">
            <a:avLst/>
          </a:prstGeom>
          <a:noFill/>
        </p:spPr>
        <p:txBody>
          <a:bodyPr wrap="none" rtlCol="0">
            <a:spAutoFit/>
          </a:bodyPr>
          <a:lstStyle/>
          <a:p>
            <a:r>
              <a:rPr lang="en-US" sz="1000" dirty="0"/>
              <a:t>Source: https://en.wikipedia.org/wiki/Hash_table</a:t>
            </a:r>
            <a:endParaRPr lang="en-US" sz="1000" dirty="0" smtClean="0"/>
          </a:p>
        </p:txBody>
      </p:sp>
    </p:spTree>
    <p:extLst>
      <p:ext uri="{BB962C8B-B14F-4D97-AF65-F5344CB8AC3E}">
        <p14:creationId xmlns:p14="http://schemas.microsoft.com/office/powerpoint/2010/main" val="2938365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Discussion Lab:</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11</a:t>
            </a:fld>
            <a:endParaRPr lang="uk-UA"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9"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t>DSE Core/(hash</a:t>
            </a:r>
            <a:r>
              <a:rPr lang="en-US" sz="1800" dirty="0" smtClean="0"/>
              <a:t>)</a:t>
            </a:r>
          </a:p>
          <a:p>
            <a:pPr marL="285750" indent="-285750">
              <a:buFont typeface="Arial" pitchFamily="34" charset="0"/>
              <a:buChar char="•"/>
            </a:pPr>
            <a:r>
              <a:rPr lang="en-US" sz="1800" dirty="0" smtClean="0"/>
              <a:t>Which </a:t>
            </a:r>
            <a:r>
              <a:rPr lang="en-US" sz="1800" dirty="0"/>
              <a:t>Query Predicates are Supported </a:t>
            </a:r>
            <a:r>
              <a:rPr lang="en-US" sz="1800" dirty="0" smtClean="0"/>
              <a:t>,</a:t>
            </a:r>
          </a:p>
          <a:p>
            <a:pPr marL="285750" indent="-285750">
              <a:buFont typeface="Arial" pitchFamily="34" charset="0"/>
              <a:buChar char="•"/>
            </a:pPr>
            <a:r>
              <a:rPr lang="en-US" sz="1800" dirty="0" smtClean="0"/>
              <a:t>Which </a:t>
            </a:r>
            <a:r>
              <a:rPr lang="en-US" sz="1800" dirty="0"/>
              <a:t>Queries are Core/Search?</a:t>
            </a:r>
          </a:p>
        </p:txBody>
      </p:sp>
      <p:sp>
        <p:nvSpPr>
          <p:cNvPr id="8" name="Text Placeholder 6"/>
          <p:cNvSpPr>
            <a:spLocks noGrp="1"/>
          </p:cNvSpPr>
          <p:nvPr>
            <p:ph type="body" idx="1"/>
          </p:nvPr>
        </p:nvSpPr>
        <p:spPr>
          <a:xfrm>
            <a:off x="457200" y="3015512"/>
            <a:ext cx="3409406" cy="1189095"/>
          </a:xfrm>
        </p:spPr>
        <p:txBody>
          <a:bodyPr/>
          <a:lstStyle/>
          <a:p>
            <a:r>
              <a:rPr lang="en-US" sz="2000" dirty="0" smtClean="0"/>
              <a:t>Design</a:t>
            </a:r>
            <a:endParaRPr lang="en-US" sz="2000" dirty="0"/>
          </a:p>
        </p:txBody>
      </p:sp>
    </p:spTree>
    <p:extLst>
      <p:ext uri="{BB962C8B-B14F-4D97-AF65-F5344CB8AC3E}">
        <p14:creationId xmlns:p14="http://schemas.microsoft.com/office/powerpoint/2010/main" val="191281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31" y="535223"/>
            <a:ext cx="8229600" cy="548048"/>
          </a:xfrm>
        </p:spPr>
        <p:txBody>
          <a:bodyPr/>
          <a:lstStyle/>
          <a:p>
            <a:r>
              <a:rPr lang="en-US" dirty="0" smtClean="0"/>
              <a:t>Discussion Lab: Just Core, Which Query </a:t>
            </a:r>
            <a:r>
              <a:rPr lang="en-US" dirty="0"/>
              <a:t>P</a:t>
            </a:r>
            <a:r>
              <a:rPr lang="en-US" dirty="0" smtClean="0"/>
              <a:t>redicates are Supported</a:t>
            </a:r>
            <a:endParaRPr lang="en-US" dirty="0"/>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3" name="Content Placeholder 2"/>
          <p:cNvSpPr>
            <a:spLocks noGrp="1"/>
          </p:cNvSpPr>
          <p:nvPr>
            <p:ph sz="quarter" idx="16"/>
          </p:nvPr>
        </p:nvSpPr>
        <p:spPr>
          <a:xfrm>
            <a:off x="331131" y="1133574"/>
            <a:ext cx="3895424" cy="3477087"/>
          </a:xfrm>
        </p:spPr>
        <p:txBody>
          <a:bodyPr/>
          <a:lstStyle/>
          <a:p>
            <a:pPr marL="6350" indent="0">
              <a:buNone/>
            </a:pPr>
            <a:r>
              <a:rPr lang="en-US" sz="1800" b="1" dirty="0" smtClean="0"/>
              <a:t>CREATE TABLE t1 ...</a:t>
            </a:r>
          </a:p>
          <a:p>
            <a:pPr marL="6350" indent="0" defTabSz="234950">
              <a:buNone/>
            </a:pPr>
            <a:r>
              <a:rPr lang="en-US" sz="1800" b="1" dirty="0"/>
              <a:t>	</a:t>
            </a:r>
            <a:r>
              <a:rPr lang="en-US" sz="1800" b="1" dirty="0" smtClean="0"/>
              <a:t>(</a:t>
            </a:r>
          </a:p>
          <a:p>
            <a:pPr marL="6350" indent="0" defTabSz="234950">
              <a:buNone/>
            </a:pPr>
            <a:r>
              <a:rPr lang="en-US" sz="1800" b="1" dirty="0"/>
              <a:t>	</a:t>
            </a:r>
            <a:r>
              <a:rPr lang="en-US" sz="1800" b="1" dirty="0" smtClean="0"/>
              <a:t>col1 TEXT,</a:t>
            </a:r>
          </a:p>
          <a:p>
            <a:pPr marL="6350" indent="0" defTabSz="234950">
              <a:buNone/>
            </a:pPr>
            <a:r>
              <a:rPr lang="en-US" sz="1800" b="1" dirty="0"/>
              <a:t>	</a:t>
            </a:r>
            <a:r>
              <a:rPr lang="en-US" sz="1800" b="1" dirty="0" smtClean="0"/>
              <a:t>col2 TEXT, ...</a:t>
            </a:r>
          </a:p>
          <a:p>
            <a:pPr marL="6350" indent="0" defTabSz="234950">
              <a:buNone/>
            </a:pPr>
            <a:r>
              <a:rPr lang="en-US" sz="1800" b="1" dirty="0" smtClean="0"/>
              <a:t>PRIMARY KEY ((col1, col2) </a:t>
            </a:r>
          </a:p>
          <a:p>
            <a:pPr marL="6350" indent="0" defTabSz="234950">
              <a:buNone/>
            </a:pPr>
            <a:r>
              <a:rPr lang="en-US" sz="1800" b="1" dirty="0"/>
              <a:t>	</a:t>
            </a:r>
            <a:r>
              <a:rPr lang="en-US" sz="1800" b="1" dirty="0" smtClean="0"/>
              <a:t>col3, col4)</a:t>
            </a:r>
          </a:p>
          <a:p>
            <a:pPr marL="6350" indent="0" defTabSz="234950">
              <a:buNone/>
            </a:pPr>
            <a:r>
              <a:rPr lang="en-US" sz="1800" b="1" dirty="0" smtClean="0"/>
              <a:t>) WITH CLUSTERING ORDER BY</a:t>
            </a:r>
          </a:p>
          <a:p>
            <a:pPr marL="6350" indent="0" defTabSz="234950">
              <a:buNone/>
            </a:pPr>
            <a:r>
              <a:rPr lang="en-US" sz="1800" b="1" dirty="0"/>
              <a:t>	</a:t>
            </a:r>
            <a:r>
              <a:rPr lang="en-US" sz="1800" b="1" dirty="0" smtClean="0"/>
              <a:t>(col3 DESC, col4 ASC);</a:t>
            </a:r>
          </a:p>
          <a:p>
            <a:pPr marL="6350" indent="0" defTabSz="234950">
              <a:buNone/>
            </a:pPr>
            <a:endParaRPr lang="en-US" sz="1800" b="1"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12</a:t>
            </a:fld>
            <a:endParaRPr lang="uk-UA" dirty="0"/>
          </a:p>
        </p:txBody>
      </p:sp>
      <p:cxnSp>
        <p:nvCxnSpPr>
          <p:cNvPr id="6" name="Straight Connector 5"/>
          <p:cNvCxnSpPr/>
          <p:nvPr/>
        </p:nvCxnSpPr>
        <p:spPr>
          <a:xfrm>
            <a:off x="4139802"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6021286" y="1083271"/>
            <a:ext cx="2539445" cy="347708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800" b="1" dirty="0" smtClean="0">
                <a:solidFill>
                  <a:schemeClr val="accent5"/>
                </a:solidFill>
              </a:rPr>
              <a:t>SELECT * WHERE ...</a:t>
            </a:r>
          </a:p>
          <a:p>
            <a:pPr marL="6350" indent="0" defTabSz="234950">
              <a:buFont typeface="Arial"/>
              <a:buNone/>
            </a:pPr>
            <a:r>
              <a:rPr lang="en-US" sz="1800" b="1" dirty="0">
                <a:solidFill>
                  <a:schemeClr val="accent5"/>
                </a:solidFill>
              </a:rPr>
              <a:t>	</a:t>
            </a:r>
            <a:r>
              <a:rPr lang="en-US" sz="1800" b="1" dirty="0" smtClean="0">
                <a:solidFill>
                  <a:schemeClr val="accent5"/>
                </a:solidFill>
              </a:rPr>
              <a:t>		col? =</a:t>
            </a:r>
          </a:p>
          <a:p>
            <a:pPr marL="6350" indent="0" defTabSz="234950">
              <a:buFont typeface="Arial"/>
              <a:buNone/>
            </a:pPr>
            <a:r>
              <a:rPr lang="en-US" sz="1800" b="1" dirty="0">
                <a:solidFill>
                  <a:schemeClr val="accent5"/>
                </a:solidFill>
              </a:rPr>
              <a:t>	</a:t>
            </a:r>
            <a:r>
              <a:rPr lang="en-US" sz="1800" b="1" dirty="0" smtClean="0">
                <a:solidFill>
                  <a:schemeClr val="accent5"/>
                </a:solidFill>
              </a:rPr>
              <a:t>		col? &gt;</a:t>
            </a:r>
          </a:p>
          <a:p>
            <a:pPr marL="6350" indent="0" defTabSz="234950">
              <a:buFont typeface="Arial"/>
              <a:buNone/>
            </a:pPr>
            <a:r>
              <a:rPr lang="en-US" sz="1800" b="1" dirty="0" smtClean="0">
                <a:solidFill>
                  <a:schemeClr val="accent5"/>
                </a:solidFill>
              </a:rPr>
              <a:t>	AND ... / OR ...</a:t>
            </a:r>
          </a:p>
          <a:p>
            <a:pPr marL="6350" indent="0" defTabSz="234950">
              <a:buFont typeface="Arial"/>
              <a:buNone/>
            </a:pPr>
            <a:r>
              <a:rPr lang="en-US" sz="1800" b="1" dirty="0" smtClean="0">
                <a:solidFill>
                  <a:schemeClr val="accent5"/>
                </a:solidFill>
              </a:rPr>
              <a:t>ORDER BY</a:t>
            </a:r>
          </a:p>
          <a:p>
            <a:pPr marL="6350" indent="0" defTabSz="234950">
              <a:buFont typeface="Arial"/>
              <a:buNone/>
            </a:pPr>
            <a:r>
              <a:rPr lang="en-US" sz="1800" b="1" dirty="0">
                <a:solidFill>
                  <a:schemeClr val="accent5"/>
                </a:solidFill>
              </a:rPr>
              <a:t>	</a:t>
            </a:r>
            <a:r>
              <a:rPr lang="en-US" sz="1800" b="1" dirty="0" smtClean="0">
                <a:solidFill>
                  <a:schemeClr val="accent5"/>
                </a:solidFill>
              </a:rPr>
              <a:t>	col? ;</a:t>
            </a:r>
          </a:p>
          <a:p>
            <a:pPr marL="6350" indent="0" defTabSz="234950">
              <a:buFont typeface="Arial"/>
              <a:buNone/>
            </a:pPr>
            <a:r>
              <a:rPr lang="en-US" sz="1800" b="1" dirty="0" smtClean="0">
                <a:solidFill>
                  <a:schemeClr val="accent5"/>
                </a:solidFill>
              </a:rPr>
              <a:t>	</a:t>
            </a:r>
            <a:r>
              <a:rPr lang="en-US" sz="1800" b="1" dirty="0">
                <a:solidFill>
                  <a:schemeClr val="accent5"/>
                </a:solidFill>
              </a:rPr>
              <a:t>	</a:t>
            </a:r>
            <a:r>
              <a:rPr lang="en-US" sz="1800" b="1" dirty="0" smtClean="0">
                <a:solidFill>
                  <a:schemeClr val="accent5"/>
                </a:solidFill>
              </a:rPr>
              <a:t>col?, col? ; </a:t>
            </a:r>
          </a:p>
          <a:p>
            <a:pPr marL="6350" indent="0" defTabSz="234950">
              <a:buFont typeface="Arial"/>
              <a:buNone/>
            </a:pPr>
            <a:r>
              <a:rPr lang="en-US" sz="1800" b="1" dirty="0" smtClean="0">
                <a:solidFill>
                  <a:srgbClr val="FFC72C"/>
                </a:solidFill>
              </a:rPr>
              <a:t>GROUP BY </a:t>
            </a:r>
          </a:p>
          <a:p>
            <a:pPr marL="6350" indent="0" defTabSz="234950">
              <a:buFont typeface="Arial"/>
              <a:buNone/>
            </a:pPr>
            <a:r>
              <a:rPr lang="en-US" sz="1800" b="1" dirty="0">
                <a:solidFill>
                  <a:srgbClr val="FFC72C"/>
                </a:solidFill>
              </a:rPr>
              <a:t>	</a:t>
            </a:r>
            <a:r>
              <a:rPr lang="en-US" sz="1800" b="1" dirty="0" smtClean="0">
                <a:solidFill>
                  <a:srgbClr val="FFC72C"/>
                </a:solidFill>
              </a:rPr>
              <a:t>	col?, col? ;</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860" y="1427609"/>
            <a:ext cx="1288856" cy="128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136" y="2553552"/>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8195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708" y="544496"/>
            <a:ext cx="5597091" cy="548048"/>
          </a:xfrm>
        </p:spPr>
        <p:txBody>
          <a:bodyPr/>
          <a:lstStyle/>
          <a:p>
            <a:pPr algn="r"/>
            <a:r>
              <a:rPr lang="en-US" dirty="0" smtClean="0"/>
              <a:t>Discussion Lab: Which are Core/Search Queries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192505" y="677380"/>
            <a:ext cx="5101390" cy="3477087"/>
          </a:xfrm>
        </p:spPr>
        <p:txBody>
          <a:bodyPr/>
          <a:lstStyle/>
          <a:p>
            <a:pPr marL="6350" indent="0">
              <a:buNone/>
            </a:pPr>
            <a:r>
              <a:rPr lang="en-US" sz="1800" b="1" dirty="0">
                <a:solidFill>
                  <a:schemeClr val="tx1"/>
                </a:solidFill>
              </a:rPr>
              <a:t>SELECT * FROM </a:t>
            </a:r>
            <a:r>
              <a:rPr lang="en-US" sz="1800" b="1" dirty="0" smtClean="0">
                <a:solidFill>
                  <a:schemeClr val="tx1"/>
                </a:solidFill>
              </a:rPr>
              <a:t>t1</a:t>
            </a:r>
          </a:p>
          <a:p>
            <a:pPr marL="6350" indent="0">
              <a:buNone/>
            </a:pPr>
            <a:endParaRPr lang="en-US" b="1" dirty="0" smtClean="0">
              <a:solidFill>
                <a:schemeClr val="tx1"/>
              </a:solidFill>
            </a:endParaRPr>
          </a:p>
          <a:p>
            <a:pPr marL="234950" lvl="1" indent="0">
              <a:buNone/>
            </a:pPr>
            <a:r>
              <a:rPr lang="en-US" sz="1600" b="1" dirty="0" smtClean="0">
                <a:solidFill>
                  <a:schemeClr val="tx1"/>
                </a:solidFill>
              </a:rPr>
              <a:t>WHERE </a:t>
            </a:r>
            <a:r>
              <a:rPr lang="en-US" sz="1600" b="1" dirty="0">
                <a:solidFill>
                  <a:schemeClr val="tx1"/>
                </a:solidFill>
              </a:rPr>
              <a:t>col1 = 10</a:t>
            </a:r>
            <a:r>
              <a:rPr lang="en-US" sz="1600" b="1" dirty="0" smtClean="0">
                <a:solidFill>
                  <a:schemeClr val="tx1"/>
                </a:solidFill>
              </a:rPr>
              <a:t>;</a:t>
            </a:r>
          </a:p>
          <a:p>
            <a:pPr marL="234950" lvl="1" indent="0" defTabSz="231775">
              <a:buNone/>
            </a:pPr>
            <a:r>
              <a:rPr lang="en-US" sz="1600" b="1" dirty="0" smtClean="0">
                <a:solidFill>
                  <a:schemeClr val="tx1"/>
                </a:solidFill>
              </a:rPr>
              <a:t>WHERE col1 LIKE ‘Chuck’;</a:t>
            </a:r>
          </a:p>
          <a:p>
            <a:pPr marL="234950" lvl="1" indent="0" defTabSz="231775">
              <a:buNone/>
            </a:pPr>
            <a:r>
              <a:rPr lang="en-US" sz="1600" b="1" dirty="0" smtClean="0">
                <a:solidFill>
                  <a:schemeClr val="tx1"/>
                </a:solidFill>
              </a:rPr>
              <a:t>WHERE </a:t>
            </a:r>
            <a:r>
              <a:rPr lang="en-US" sz="1600" b="1" dirty="0">
                <a:solidFill>
                  <a:schemeClr val="tx1"/>
                </a:solidFill>
              </a:rPr>
              <a:t>col1 = 10 AND col2 = 20</a:t>
            </a:r>
            <a:r>
              <a:rPr lang="en-US" sz="1600" b="1" dirty="0" smtClean="0">
                <a:solidFill>
                  <a:schemeClr val="tx1"/>
                </a:solidFill>
              </a:rPr>
              <a:t>;</a:t>
            </a:r>
          </a:p>
          <a:p>
            <a:pPr marL="234950" lvl="1" indent="0" defTabSz="231775">
              <a:buNone/>
            </a:pPr>
            <a:r>
              <a:rPr lang="en-US" sz="1600" b="1" dirty="0" smtClean="0">
                <a:solidFill>
                  <a:schemeClr val="tx1"/>
                </a:solidFill>
              </a:rPr>
              <a:t>WHERE </a:t>
            </a:r>
            <a:r>
              <a:rPr lang="en-US" sz="1600" b="1" dirty="0">
                <a:solidFill>
                  <a:schemeClr val="tx1"/>
                </a:solidFill>
              </a:rPr>
              <a:t>col1 = 10 AND col2 = 20 and col3 &gt; 30</a:t>
            </a:r>
            <a:r>
              <a:rPr lang="en-US" sz="1600" b="1" dirty="0" smtClean="0">
                <a:solidFill>
                  <a:schemeClr val="tx1"/>
                </a:solidFill>
              </a:rPr>
              <a:t>;</a:t>
            </a:r>
          </a:p>
          <a:p>
            <a:pPr marL="234950" lvl="1" indent="0" defTabSz="231775">
              <a:buNone/>
            </a:pPr>
            <a:r>
              <a:rPr lang="en-US" sz="1600" b="1" dirty="0" smtClean="0">
                <a:solidFill>
                  <a:schemeClr val="tx1"/>
                </a:solidFill>
              </a:rPr>
              <a:t>WHERE </a:t>
            </a:r>
            <a:r>
              <a:rPr lang="en-US" sz="1600" b="1" dirty="0">
                <a:solidFill>
                  <a:schemeClr val="tx1"/>
                </a:solidFill>
              </a:rPr>
              <a:t>col1 = 10 and col2 = 20 ORDER BY col3</a:t>
            </a:r>
            <a:r>
              <a:rPr lang="en-US" sz="1600" b="1" dirty="0" smtClean="0">
                <a:solidFill>
                  <a:schemeClr val="tx1"/>
                </a:solidFill>
              </a:rPr>
              <a:t>;</a:t>
            </a:r>
          </a:p>
          <a:p>
            <a:pPr marL="234950" lvl="1" indent="0">
              <a:buNone/>
            </a:pPr>
            <a:r>
              <a:rPr lang="en-US" sz="1600" b="1" dirty="0" smtClean="0">
                <a:solidFill>
                  <a:schemeClr val="tx1"/>
                </a:solidFill>
              </a:rPr>
              <a:t>WHERE </a:t>
            </a:r>
            <a:r>
              <a:rPr lang="en-US" sz="1600" b="1" dirty="0">
                <a:solidFill>
                  <a:schemeClr val="tx1"/>
                </a:solidFill>
              </a:rPr>
              <a:t>solr_query =   </a:t>
            </a:r>
            <a:endParaRPr lang="en-US" sz="1600" b="1" dirty="0" smtClean="0">
              <a:solidFill>
                <a:schemeClr val="tx1"/>
              </a:solidFill>
            </a:endParaRPr>
          </a:p>
          <a:p>
            <a:pPr marL="234950" lvl="1" indent="0" defTabSz="231775">
              <a:buNone/>
            </a:pPr>
            <a:r>
              <a:rPr lang="en-US" sz="1600" b="1" dirty="0">
                <a:solidFill>
                  <a:schemeClr val="tx1"/>
                </a:solidFill>
              </a:rPr>
              <a:t>	</a:t>
            </a:r>
            <a:r>
              <a:rPr lang="en-US" sz="1600" b="1" dirty="0" smtClean="0">
                <a:solidFill>
                  <a:schemeClr val="tx1"/>
                </a:solidFill>
              </a:rPr>
              <a:t>'{ </a:t>
            </a:r>
            <a:r>
              <a:rPr lang="en-US" sz="1600" b="1" dirty="0">
                <a:solidFill>
                  <a:schemeClr val="tx1"/>
                </a:solidFill>
              </a:rPr>
              <a:t>"q" : "(name:D* OR name:DAVE~1^8</a:t>
            </a:r>
            <a:r>
              <a:rPr lang="en-US" sz="1600" b="1" dirty="0" smtClean="0">
                <a:solidFill>
                  <a:schemeClr val="tx1"/>
                </a:solidFill>
              </a:rPr>
              <a:t>)</a:t>
            </a:r>
          </a:p>
          <a:p>
            <a:pPr marL="234950" lvl="1" indent="0" defTabSz="231775">
              <a:buNone/>
            </a:pPr>
            <a:r>
              <a:rPr lang="en-US" sz="1600" b="1" dirty="0">
                <a:solidFill>
                  <a:schemeClr val="tx1"/>
                </a:solidFill>
              </a:rPr>
              <a:t>	</a:t>
            </a:r>
            <a:r>
              <a:rPr lang="en-US" sz="1600" b="1" dirty="0" smtClean="0">
                <a:solidFill>
                  <a:schemeClr val="tx1"/>
                </a:solidFill>
              </a:rPr>
              <a:t>AND </a:t>
            </a:r>
            <a:r>
              <a:rPr lang="en-US" sz="1600" b="1" dirty="0" err="1" smtClean="0">
                <a:solidFill>
                  <a:schemeClr val="tx1"/>
                </a:solidFill>
              </a:rPr>
              <a:t>gender:M</a:t>
            </a:r>
            <a:r>
              <a:rPr lang="en-US" sz="1600" b="1" dirty="0" smtClean="0">
                <a:solidFill>
                  <a:schemeClr val="tx1"/>
                </a:solidFill>
              </a:rPr>
              <a:t> </a:t>
            </a:r>
            <a:r>
              <a:rPr lang="en-US" sz="1600" b="1" dirty="0">
                <a:solidFill>
                  <a:schemeClr val="tx1"/>
                </a:solidFill>
              </a:rPr>
              <a:t>AND century:2000" }';</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13</a:t>
            </a:fld>
            <a:endParaRPr lang="uk-UA" dirty="0"/>
          </a:p>
        </p:txBody>
      </p:sp>
      <p:cxnSp>
        <p:nvCxnSpPr>
          <p:cNvPr id="6" name="Straight Connector 5"/>
          <p:cNvCxnSpPr/>
          <p:nvPr/>
        </p:nvCxnSpPr>
        <p:spPr>
          <a:xfrm>
            <a:off x="5381461"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5663527" y="2603360"/>
            <a:ext cx="3253048" cy="68777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2000" b="1" dirty="0" smtClean="0">
                <a:solidFill>
                  <a:srgbClr val="00B0F0"/>
                </a:solidFill>
              </a:rPr>
              <a:t>CREATE TABLE t1 ... ?? ;	</a:t>
            </a:r>
            <a:endParaRPr lang="en-US" sz="2000" b="1" dirty="0">
              <a:solidFill>
                <a:srgbClr val="00B0F0"/>
              </a:solidFill>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030" y="1473114"/>
            <a:ext cx="1062037" cy="10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57" y="2988097"/>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8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14</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32628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DSE Core (Indexes)</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Content Placeholder 2"/>
          <p:cNvSpPr>
            <a:spLocks noGrp="1"/>
          </p:cNvSpPr>
          <p:nvPr>
            <p:ph sz="quarter" idx="16"/>
          </p:nvPr>
        </p:nvSpPr>
        <p:spPr>
          <a:xfrm>
            <a:off x="783228" y="1446035"/>
            <a:ext cx="3297884" cy="2507302"/>
          </a:xfrm>
        </p:spPr>
        <p:txBody>
          <a:bodyPr/>
          <a:lstStyle/>
          <a:p>
            <a:r>
              <a:rPr lang="en-US" sz="1800" b="1" dirty="0" smtClean="0"/>
              <a:t>Materialized Views</a:t>
            </a:r>
          </a:p>
          <a:p>
            <a:r>
              <a:rPr lang="en-US" sz="1800" b="1" dirty="0" smtClean="0"/>
              <a:t>Secondary Indexes</a:t>
            </a:r>
          </a:p>
          <a:p>
            <a:r>
              <a:rPr lang="en-US" sz="1800" b="1" dirty="0" smtClean="0"/>
              <a:t>(Custom Indexes)</a:t>
            </a:r>
          </a:p>
          <a:p>
            <a:r>
              <a:rPr lang="en-US" sz="1800" b="1" dirty="0" smtClean="0"/>
              <a:t>SASI Indexes</a:t>
            </a:r>
          </a:p>
          <a:p>
            <a:endParaRPr lang="en-US" sz="1800" b="1" dirty="0"/>
          </a:p>
          <a:p>
            <a:r>
              <a:rPr lang="en-US" sz="1800" b="1" dirty="0" smtClean="0"/>
              <a:t>(DSE Query Tables)</a:t>
            </a:r>
            <a:endParaRPr lang="en-US" sz="1800" b="1"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15</a:t>
            </a:fld>
            <a:endParaRPr lang="uk-UA"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391" y="1695836"/>
            <a:ext cx="3837568" cy="166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43218" y="3402100"/>
            <a:ext cx="2319866" cy="246221"/>
          </a:xfrm>
          <a:prstGeom prst="rect">
            <a:avLst/>
          </a:prstGeom>
          <a:noFill/>
        </p:spPr>
        <p:txBody>
          <a:bodyPr wrap="none" rtlCol="0">
            <a:spAutoFit/>
          </a:bodyPr>
          <a:lstStyle/>
          <a:p>
            <a:r>
              <a:rPr lang="en-US" sz="1000" dirty="0" smtClean="0"/>
              <a:t>Copyright: Village Roadshow Pictures</a:t>
            </a:r>
          </a:p>
        </p:txBody>
      </p:sp>
    </p:spTree>
    <p:extLst>
      <p:ext uri="{BB962C8B-B14F-4D97-AF65-F5344CB8AC3E}">
        <p14:creationId xmlns:p14="http://schemas.microsoft.com/office/powerpoint/2010/main" val="168549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70472"/>
            <a:ext cx="8425543" cy="548048"/>
          </a:xfrm>
        </p:spPr>
        <p:txBody>
          <a:bodyPr/>
          <a:lstStyle/>
          <a:p>
            <a:r>
              <a:rPr lang="en-US" dirty="0" smtClean="0"/>
              <a:t>DSE Core: Materialized Views</a:t>
            </a:r>
            <a:endParaRPr lang="en-US" dirty="0"/>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6" name="Content Placeholder 2"/>
          <p:cNvSpPr>
            <a:spLocks noGrp="1"/>
          </p:cNvSpPr>
          <p:nvPr>
            <p:ph sz="quarter" idx="16"/>
          </p:nvPr>
        </p:nvSpPr>
        <p:spPr>
          <a:xfrm>
            <a:off x="6420051" y="1123949"/>
            <a:ext cx="2637322" cy="3477087"/>
          </a:xfrm>
        </p:spPr>
        <p:txBody>
          <a:bodyPr/>
          <a:lstStyle/>
          <a:p>
            <a:pPr marL="6350" indent="0">
              <a:buNone/>
            </a:pPr>
            <a:r>
              <a:rPr lang="en-US" sz="1800" b="1" dirty="0" smtClean="0"/>
              <a:t>CREATE TABLE t1 ...</a:t>
            </a:r>
          </a:p>
          <a:p>
            <a:pPr marL="6350" indent="0" defTabSz="234950">
              <a:buNone/>
            </a:pPr>
            <a:r>
              <a:rPr lang="en-US" sz="1800" b="1" dirty="0" smtClean="0"/>
              <a:t>	PRIMARY KEY </a:t>
            </a:r>
          </a:p>
          <a:p>
            <a:pPr marL="6350" indent="0" defTabSz="234950">
              <a:buNone/>
            </a:pPr>
            <a:r>
              <a:rPr lang="en-US" sz="1800" b="1" dirty="0"/>
              <a:t>	</a:t>
            </a:r>
            <a:r>
              <a:rPr lang="en-US" sz="1800" b="1" dirty="0" smtClean="0"/>
              <a:t>	((col1, col2)) );</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16</a:t>
            </a:fld>
            <a:endParaRPr lang="uk-UA" dirty="0"/>
          </a:p>
        </p:txBody>
      </p:sp>
      <p:cxnSp>
        <p:nvCxnSpPr>
          <p:cNvPr id="7" name="Straight Connector 6"/>
          <p:cNvCxnSpPr/>
          <p:nvPr/>
        </p:nvCxnSpPr>
        <p:spPr>
          <a:xfrm>
            <a:off x="6151483"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261257" y="940300"/>
            <a:ext cx="5812971" cy="93339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a:t>CREATE MATERIALIZED VIEW t1_v1 </a:t>
            </a:r>
            <a:endParaRPr lang="en-US" sz="1800" b="1" dirty="0" smtClean="0"/>
          </a:p>
          <a:p>
            <a:pPr marL="6350" indent="0">
              <a:buNone/>
            </a:pPr>
            <a:r>
              <a:rPr lang="en-US" sz="1800" b="1" dirty="0" smtClean="0"/>
              <a:t>AS</a:t>
            </a:r>
            <a:endParaRPr lang="en-US" sz="1800" b="1" dirty="0"/>
          </a:p>
          <a:p>
            <a:pPr marL="6350" indent="0">
              <a:buNone/>
            </a:pPr>
            <a:r>
              <a:rPr lang="en-US" sz="1800" b="1" dirty="0"/>
              <a:t>SELECT col1,  </a:t>
            </a:r>
            <a:r>
              <a:rPr lang="en-US" sz="1800" b="1" dirty="0" smtClean="0"/>
              <a:t>... , </a:t>
            </a:r>
            <a:r>
              <a:rPr lang="en-US" sz="1800" b="1" dirty="0"/>
              <a:t>col8</a:t>
            </a:r>
          </a:p>
          <a:p>
            <a:pPr marL="6350" indent="0">
              <a:buNone/>
            </a:pPr>
            <a:r>
              <a:rPr lang="en-US" sz="1800" b="1" dirty="0"/>
              <a:t>FROM t1</a:t>
            </a:r>
          </a:p>
          <a:p>
            <a:pPr marL="6350" indent="0">
              <a:buNone/>
            </a:pPr>
            <a:r>
              <a:rPr lang="en-US" sz="1800" b="1" dirty="0"/>
              <a:t>WHERE </a:t>
            </a:r>
          </a:p>
          <a:p>
            <a:pPr marL="6350" indent="0">
              <a:buNone/>
            </a:pPr>
            <a:r>
              <a:rPr lang="en-US" sz="1800" b="1" dirty="0"/>
              <a:t>   col1 IS NOT NULL AND col2 IS NOT NULL </a:t>
            </a:r>
            <a:endParaRPr lang="en-US" sz="1800" b="1" dirty="0" smtClean="0"/>
          </a:p>
          <a:p>
            <a:pPr marL="6350" indent="0" defTabSz="228600">
              <a:buNone/>
            </a:pPr>
            <a:r>
              <a:rPr lang="en-US" sz="1800" b="1" dirty="0"/>
              <a:t>	</a:t>
            </a:r>
            <a:r>
              <a:rPr lang="en-US" sz="1800" b="1" dirty="0" smtClean="0"/>
              <a:t>AND</a:t>
            </a:r>
            <a:r>
              <a:rPr lang="en-US" sz="1800" b="1" dirty="0"/>
              <a:t> </a:t>
            </a:r>
            <a:r>
              <a:rPr lang="en-US" sz="1800" b="1" dirty="0" smtClean="0"/>
              <a:t>col7 </a:t>
            </a:r>
            <a:r>
              <a:rPr lang="en-US" sz="1800" b="1" dirty="0"/>
              <a:t>IS NOT NULL </a:t>
            </a:r>
          </a:p>
          <a:p>
            <a:pPr marL="6350" indent="0">
              <a:buNone/>
            </a:pPr>
            <a:r>
              <a:rPr lang="en-US" sz="1800" b="1" dirty="0"/>
              <a:t>PRIMARY KEY (col1, col2, col7</a:t>
            </a:r>
            <a:r>
              <a:rPr lang="en-US" sz="1800" b="1" dirty="0" smtClean="0"/>
              <a:t>);</a:t>
            </a:r>
          </a:p>
          <a:p>
            <a:pPr marL="6350" indent="0" defTabSz="228600">
              <a:buNone/>
            </a:pPr>
            <a:r>
              <a:rPr lang="en-US" sz="1800" b="1" dirty="0"/>
              <a:t>	</a:t>
            </a:r>
            <a:r>
              <a:rPr lang="en-US" sz="1800" b="1" dirty="0" smtClean="0">
                <a:solidFill>
                  <a:srgbClr val="00B0F0"/>
                </a:solidFill>
              </a:rPr>
              <a:t>OR, PRIMARY KEY ((col8), col2, col1);  OR, OR .. </a:t>
            </a:r>
            <a:endParaRPr lang="en-US" sz="1800" b="1" dirty="0">
              <a:solidFill>
                <a:srgbClr val="00B0F0"/>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913" y="1406996"/>
            <a:ext cx="1122363"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65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Materialized Views: You may not</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99060" y="1571154"/>
            <a:ext cx="2442009" cy="2466274"/>
          </a:xfrm>
        </p:spPr>
        <p:txBody>
          <a:bodyPr/>
          <a:lstStyle/>
          <a:p>
            <a:pPr marL="6350" indent="0" defTabSz="231775">
              <a:buNone/>
            </a:pPr>
            <a:r>
              <a:rPr lang="en-US" sz="1800" b="1" dirty="0" smtClean="0"/>
              <a:t>CREATE TABLE t1 		...</a:t>
            </a:r>
          </a:p>
          <a:p>
            <a:pPr marL="6350" indent="0" defTabSz="234950">
              <a:buNone/>
            </a:pPr>
            <a:r>
              <a:rPr lang="en-US" sz="1800" b="1" dirty="0" smtClean="0"/>
              <a:t>	PRIMARY KEY </a:t>
            </a:r>
          </a:p>
          <a:p>
            <a:pPr marL="6350" indent="0" defTabSz="234950">
              <a:buNone/>
            </a:pPr>
            <a:r>
              <a:rPr lang="en-US" sz="1800" b="1" dirty="0"/>
              <a:t>	</a:t>
            </a:r>
            <a:r>
              <a:rPr lang="en-US" sz="1800" b="1" dirty="0" smtClean="0"/>
              <a:t>	((col1, col2)) );</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17</a:t>
            </a:fld>
            <a:endParaRPr lang="uk-UA" dirty="0"/>
          </a:p>
        </p:txBody>
      </p:sp>
      <p:cxnSp>
        <p:nvCxnSpPr>
          <p:cNvPr id="7" name="Straight Connector 6"/>
          <p:cNvCxnSpPr/>
          <p:nvPr/>
        </p:nvCxnSpPr>
        <p:spPr>
          <a:xfrm>
            <a:off x="2646587"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2758813" y="1282729"/>
            <a:ext cx="5205705" cy="93339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endParaRPr lang="en-US" b="1" dirty="0"/>
          </a:p>
        </p:txBody>
      </p:sp>
      <p:sp>
        <p:nvSpPr>
          <p:cNvPr id="9" name="Rectangle 8"/>
          <p:cNvSpPr/>
          <p:nvPr/>
        </p:nvSpPr>
        <p:spPr>
          <a:xfrm>
            <a:off x="2754056" y="1419297"/>
            <a:ext cx="6389944" cy="2769989"/>
          </a:xfrm>
          <a:prstGeom prst="rect">
            <a:avLst/>
          </a:prstGeom>
        </p:spPr>
        <p:txBody>
          <a:bodyPr wrap="square">
            <a:spAutoFit/>
          </a:bodyPr>
          <a:lstStyle/>
          <a:p>
            <a:r>
              <a:rPr lang="en-US" sz="1800" dirty="0"/>
              <a:t>CREATE MATERIALIZED VIEW t1_v2 AS</a:t>
            </a:r>
          </a:p>
          <a:p>
            <a:r>
              <a:rPr lang="en-US" sz="1800" dirty="0"/>
              <a:t>SELECT col1, ... , col8</a:t>
            </a:r>
          </a:p>
          <a:p>
            <a:r>
              <a:rPr lang="en-US" sz="1800" dirty="0"/>
              <a:t>FROM t1</a:t>
            </a:r>
          </a:p>
          <a:p>
            <a:r>
              <a:rPr lang="en-US" sz="1800" dirty="0"/>
              <a:t>WHERE</a:t>
            </a:r>
          </a:p>
          <a:p>
            <a:r>
              <a:rPr lang="en-US" sz="1800" dirty="0"/>
              <a:t>   col1 IS NOT NULL AND col2 IS NOT NULL AND</a:t>
            </a:r>
          </a:p>
          <a:p>
            <a:r>
              <a:rPr lang="en-US" sz="1800" dirty="0"/>
              <a:t>   col7 IS NOT NULL AND col5 IS NOT NULL</a:t>
            </a:r>
          </a:p>
          <a:p>
            <a:r>
              <a:rPr lang="en-US" sz="1800" dirty="0"/>
              <a:t>PRIMARY KEY (</a:t>
            </a:r>
            <a:r>
              <a:rPr lang="en-US" sz="1800" dirty="0">
                <a:solidFill>
                  <a:srgbClr val="00B0F0"/>
                </a:solidFill>
              </a:rPr>
              <a:t>col1, col2, col7, col5</a:t>
            </a:r>
            <a:r>
              <a:rPr lang="en-US" sz="1800" dirty="0" smtClean="0"/>
              <a:t>);</a:t>
            </a:r>
            <a:endParaRPr lang="en-US" sz="1800" dirty="0"/>
          </a:p>
          <a:p>
            <a:r>
              <a:rPr lang="en-US" sz="1600" dirty="0">
                <a:solidFill>
                  <a:srgbClr val="FF0000"/>
                </a:solidFill>
              </a:rPr>
              <a:t>// </a:t>
            </a:r>
            <a:r>
              <a:rPr lang="en-US" sz="1600" dirty="0" err="1">
                <a:solidFill>
                  <a:srgbClr val="FF0000"/>
                </a:solidFill>
              </a:rPr>
              <a:t>InvalidRequest</a:t>
            </a:r>
            <a:r>
              <a:rPr lang="en-US" sz="1600" dirty="0">
                <a:solidFill>
                  <a:srgbClr val="FF0000"/>
                </a:solidFill>
              </a:rPr>
              <a:t>: Error from server: code=2200 [Invalid query] </a:t>
            </a:r>
          </a:p>
          <a:p>
            <a:r>
              <a:rPr lang="en-US" sz="1600" dirty="0">
                <a:solidFill>
                  <a:srgbClr val="FF0000"/>
                </a:solidFill>
              </a:rPr>
              <a:t>// message="Cannot include more than one non-primary key column </a:t>
            </a:r>
          </a:p>
          <a:p>
            <a:r>
              <a:rPr lang="en-US" sz="1600" dirty="0">
                <a:solidFill>
                  <a:srgbClr val="FF0000"/>
                </a:solidFill>
              </a:rPr>
              <a:t>// 'col5' in materialized view primary key</a:t>
            </a:r>
            <a:r>
              <a:rPr lang="en-US" sz="1600" dirty="0" smtClean="0">
                <a:solidFill>
                  <a:srgbClr val="FF0000"/>
                </a:solidFill>
              </a:rPr>
              <a:t>"</a:t>
            </a:r>
            <a:endParaRPr lang="en-US" sz="1600" dirty="0">
              <a:solidFill>
                <a:srgbClr val="FF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550" y="1253853"/>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Materialized </a:t>
            </a:r>
            <a:r>
              <a:rPr lang="en-US" dirty="0" smtClean="0"/>
              <a:t>Views</a:t>
            </a:r>
            <a:r>
              <a:rPr lang="en-US" dirty="0"/>
              <a:t>: You may </a:t>
            </a:r>
            <a:r>
              <a:rPr lang="en-US" dirty="0" smtClean="0"/>
              <a:t>not</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99060" y="1851547"/>
            <a:ext cx="2470885" cy="2466932"/>
          </a:xfrm>
        </p:spPr>
        <p:txBody>
          <a:bodyPr/>
          <a:lstStyle/>
          <a:p>
            <a:pPr marL="6350" indent="0" defTabSz="231775">
              <a:buNone/>
            </a:pPr>
            <a:r>
              <a:rPr lang="en-US" sz="1800" b="1" dirty="0" smtClean="0"/>
              <a:t>CREATE TABLE t1 		..</a:t>
            </a:r>
          </a:p>
          <a:p>
            <a:pPr marL="6350" indent="0" defTabSz="234950">
              <a:buNone/>
            </a:pPr>
            <a:r>
              <a:rPr lang="en-US" sz="1800" b="1" dirty="0" smtClean="0"/>
              <a:t>	PRIMARY KEY </a:t>
            </a:r>
          </a:p>
          <a:p>
            <a:pPr marL="6350" indent="0" defTabSz="234950">
              <a:buNone/>
            </a:pPr>
            <a:r>
              <a:rPr lang="en-US" sz="1800" b="1" dirty="0"/>
              <a:t>	</a:t>
            </a:r>
            <a:r>
              <a:rPr lang="en-US" sz="1800" b="1" dirty="0" smtClean="0"/>
              <a:t>	((col1, col2)) );</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18</a:t>
            </a:fld>
            <a:endParaRPr lang="uk-UA" dirty="0"/>
          </a:p>
        </p:txBody>
      </p:sp>
      <p:sp>
        <p:nvSpPr>
          <p:cNvPr id="7" name="Rectangle 6"/>
          <p:cNvSpPr/>
          <p:nvPr/>
        </p:nvSpPr>
        <p:spPr>
          <a:xfrm>
            <a:off x="2858704" y="1271491"/>
            <a:ext cx="5977288" cy="3046988"/>
          </a:xfrm>
          <a:prstGeom prst="rect">
            <a:avLst/>
          </a:prstGeom>
        </p:spPr>
        <p:txBody>
          <a:bodyPr wrap="square">
            <a:spAutoFit/>
          </a:bodyPr>
          <a:lstStyle/>
          <a:p>
            <a:endParaRPr lang="en-US" sz="1800" dirty="0"/>
          </a:p>
          <a:p>
            <a:r>
              <a:rPr lang="en-US" sz="1800" dirty="0"/>
              <a:t>CREATE MATERIALIZED VIEW t1_v2 AS</a:t>
            </a:r>
          </a:p>
          <a:p>
            <a:r>
              <a:rPr lang="en-US" sz="1800" dirty="0"/>
              <a:t>SELECT col1, ... , col8</a:t>
            </a:r>
          </a:p>
          <a:p>
            <a:r>
              <a:rPr lang="en-US" sz="1800" dirty="0"/>
              <a:t>FROM t1</a:t>
            </a:r>
          </a:p>
          <a:p>
            <a:r>
              <a:rPr lang="en-US" sz="1800" dirty="0"/>
              <a:t>WHERE</a:t>
            </a:r>
          </a:p>
          <a:p>
            <a:r>
              <a:rPr lang="en-US" sz="1800" dirty="0"/>
              <a:t>   col1 IS NOT NULL AND col2 IS NOT NULL AND</a:t>
            </a:r>
          </a:p>
          <a:p>
            <a:r>
              <a:rPr lang="en-US" sz="1800" dirty="0"/>
              <a:t>   col7 IS NOT NULL</a:t>
            </a:r>
          </a:p>
          <a:p>
            <a:r>
              <a:rPr lang="en-US" sz="1800" dirty="0"/>
              <a:t>PRIMARY KEY (</a:t>
            </a:r>
            <a:r>
              <a:rPr lang="en-US" sz="1800" dirty="0">
                <a:solidFill>
                  <a:srgbClr val="00B0F0"/>
                </a:solidFill>
              </a:rPr>
              <a:t>col1, col7</a:t>
            </a:r>
            <a:r>
              <a:rPr lang="en-US" sz="1800" dirty="0" smtClean="0"/>
              <a:t>);</a:t>
            </a:r>
            <a:endParaRPr lang="en-US" sz="1800" dirty="0"/>
          </a:p>
          <a:p>
            <a:r>
              <a:rPr lang="en-US" sz="1600" dirty="0">
                <a:solidFill>
                  <a:srgbClr val="FF0000"/>
                </a:solidFill>
              </a:rPr>
              <a:t>// </a:t>
            </a:r>
            <a:r>
              <a:rPr lang="en-US" sz="1600" dirty="0" err="1">
                <a:solidFill>
                  <a:srgbClr val="FF0000"/>
                </a:solidFill>
              </a:rPr>
              <a:t>InvalidRequest</a:t>
            </a:r>
            <a:r>
              <a:rPr lang="en-US" sz="1600" dirty="0">
                <a:solidFill>
                  <a:srgbClr val="FF0000"/>
                </a:solidFill>
              </a:rPr>
              <a:t>: Error from server: code=2200 [Invalid query] </a:t>
            </a:r>
          </a:p>
          <a:p>
            <a:r>
              <a:rPr lang="en-US" sz="1600" dirty="0">
                <a:solidFill>
                  <a:srgbClr val="FF0000"/>
                </a:solidFill>
              </a:rPr>
              <a:t>// message="Cannot create Materialized View t1_v2 without </a:t>
            </a:r>
          </a:p>
          <a:p>
            <a:r>
              <a:rPr lang="en-US" sz="1600" dirty="0">
                <a:solidFill>
                  <a:srgbClr val="FF0000"/>
                </a:solidFill>
              </a:rPr>
              <a:t>// primary key columns from base t1 (col2)"</a:t>
            </a:r>
          </a:p>
        </p:txBody>
      </p:sp>
      <p:cxnSp>
        <p:nvCxnSpPr>
          <p:cNvPr id="8" name="Straight Connector 7"/>
          <p:cNvCxnSpPr/>
          <p:nvPr/>
        </p:nvCxnSpPr>
        <p:spPr>
          <a:xfrm>
            <a:off x="2734514"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550" y="1253853"/>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Materialized </a:t>
            </a:r>
            <a:r>
              <a:rPr lang="en-US" dirty="0" smtClean="0"/>
              <a:t>Views</a:t>
            </a:r>
            <a:r>
              <a:rPr lang="en-US" dirty="0"/>
              <a:t>: You may not</a:t>
            </a:r>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6" name="Content Placeholder 2"/>
          <p:cNvSpPr>
            <a:spLocks noGrp="1"/>
          </p:cNvSpPr>
          <p:nvPr>
            <p:ph sz="quarter" idx="16"/>
          </p:nvPr>
        </p:nvSpPr>
        <p:spPr>
          <a:xfrm>
            <a:off x="99060" y="1749221"/>
            <a:ext cx="2384258" cy="2110139"/>
          </a:xfrm>
        </p:spPr>
        <p:txBody>
          <a:bodyPr/>
          <a:lstStyle/>
          <a:p>
            <a:pPr marL="6350" indent="0" defTabSz="231775">
              <a:buNone/>
            </a:pPr>
            <a:r>
              <a:rPr lang="en-US" sz="1800" b="1" dirty="0" smtClean="0"/>
              <a:t>CREATE TABLE t1 		..</a:t>
            </a:r>
          </a:p>
          <a:p>
            <a:pPr marL="6350" indent="0" defTabSz="234950">
              <a:buNone/>
            </a:pPr>
            <a:r>
              <a:rPr lang="en-US" sz="1800" b="1" dirty="0" smtClean="0"/>
              <a:t>	PRIMARY KEY </a:t>
            </a:r>
          </a:p>
          <a:p>
            <a:pPr marL="6350" indent="0" defTabSz="234950">
              <a:buNone/>
            </a:pPr>
            <a:r>
              <a:rPr lang="en-US" sz="1800" b="1" dirty="0"/>
              <a:t>	</a:t>
            </a:r>
            <a:r>
              <a:rPr lang="en-US" sz="1800" b="1" dirty="0" smtClean="0"/>
              <a:t>	((col1, col2),</a:t>
            </a:r>
          </a:p>
          <a:p>
            <a:pPr marL="6350" indent="0" defTabSz="234950">
              <a:buNone/>
            </a:pPr>
            <a:r>
              <a:rPr lang="en-US" sz="1800" b="1" dirty="0"/>
              <a:t>	</a:t>
            </a:r>
            <a:r>
              <a:rPr lang="en-US" sz="1800" b="1" dirty="0" smtClean="0"/>
              <a:t>	col3, col4) );</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19</a:t>
            </a:fld>
            <a:endParaRPr lang="uk-UA" dirty="0"/>
          </a:p>
        </p:txBody>
      </p:sp>
      <p:cxnSp>
        <p:nvCxnSpPr>
          <p:cNvPr id="7" name="Straight Connector 6"/>
          <p:cNvCxnSpPr/>
          <p:nvPr/>
        </p:nvCxnSpPr>
        <p:spPr>
          <a:xfrm>
            <a:off x="2590136"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680635" y="1419297"/>
            <a:ext cx="6389944" cy="2769989"/>
          </a:xfrm>
          <a:prstGeom prst="rect">
            <a:avLst/>
          </a:prstGeom>
        </p:spPr>
        <p:txBody>
          <a:bodyPr wrap="square">
            <a:spAutoFit/>
          </a:bodyPr>
          <a:lstStyle/>
          <a:p>
            <a:r>
              <a:rPr lang="en-US" sz="1800" dirty="0"/>
              <a:t>CREATE MATERIALIZED VIEW t2_v1 AS</a:t>
            </a:r>
          </a:p>
          <a:p>
            <a:r>
              <a:rPr lang="en-US" sz="1800" dirty="0"/>
              <a:t>SELECT col1, ... , col8</a:t>
            </a:r>
          </a:p>
          <a:p>
            <a:r>
              <a:rPr lang="en-US" sz="1800" dirty="0"/>
              <a:t>FROM t2</a:t>
            </a:r>
          </a:p>
          <a:p>
            <a:r>
              <a:rPr lang="en-US" sz="1800" dirty="0"/>
              <a:t>WHERE</a:t>
            </a:r>
          </a:p>
          <a:p>
            <a:r>
              <a:rPr lang="en-US" sz="1800" dirty="0"/>
              <a:t>   col1 IS NOT NULL AND col2 IS NOT NULL AND</a:t>
            </a:r>
          </a:p>
          <a:p>
            <a:r>
              <a:rPr lang="en-US" sz="1800" dirty="0"/>
              <a:t>   col3 IS NOT NULL AND col6 IS NOT NULL</a:t>
            </a:r>
          </a:p>
          <a:p>
            <a:r>
              <a:rPr lang="en-US" sz="1800" dirty="0"/>
              <a:t>PRIMARY KEY (</a:t>
            </a:r>
            <a:r>
              <a:rPr lang="en-US" sz="1800" dirty="0">
                <a:solidFill>
                  <a:srgbClr val="00B0F0"/>
                </a:solidFill>
              </a:rPr>
              <a:t>col1, col2, col3, col6</a:t>
            </a:r>
            <a:r>
              <a:rPr lang="en-US" sz="1800" dirty="0" smtClean="0"/>
              <a:t>);</a:t>
            </a:r>
            <a:endParaRPr lang="en-US" sz="1800" dirty="0">
              <a:solidFill>
                <a:srgbClr val="FF0000"/>
              </a:solidFill>
            </a:endParaRPr>
          </a:p>
          <a:p>
            <a:r>
              <a:rPr lang="en-US" sz="1600" dirty="0">
                <a:solidFill>
                  <a:srgbClr val="FF0000"/>
                </a:solidFill>
              </a:rPr>
              <a:t>// </a:t>
            </a:r>
            <a:r>
              <a:rPr lang="en-US" sz="1600" dirty="0" err="1">
                <a:solidFill>
                  <a:srgbClr val="FF0000"/>
                </a:solidFill>
              </a:rPr>
              <a:t>InvalidRequest</a:t>
            </a:r>
            <a:r>
              <a:rPr lang="en-US" sz="1600" dirty="0">
                <a:solidFill>
                  <a:srgbClr val="FF0000"/>
                </a:solidFill>
              </a:rPr>
              <a:t>: Error from server: code=2200 [Invalid query] </a:t>
            </a:r>
          </a:p>
          <a:p>
            <a:r>
              <a:rPr lang="en-US" sz="1600" dirty="0">
                <a:solidFill>
                  <a:srgbClr val="FF0000"/>
                </a:solidFill>
              </a:rPr>
              <a:t>//  message="Cannot create Materialized View t2_v1 without </a:t>
            </a:r>
          </a:p>
          <a:p>
            <a:r>
              <a:rPr lang="en-US" sz="1600" dirty="0">
                <a:solidFill>
                  <a:srgbClr val="FF0000"/>
                </a:solidFill>
              </a:rPr>
              <a:t>//  primary key columns from base t2 (col4)"</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550" y="1253853"/>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616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Refrigerator Magnets - Match the terms on the right with the </a:t>
            </a:r>
            <a:r>
              <a:rPr lang="en-US" sz="2000" dirty="0"/>
              <a:t>b</a:t>
            </a:r>
            <a:r>
              <a:rPr lang="en-US" sz="2000" dirty="0" smtClean="0"/>
              <a:t>oxes on the </a:t>
            </a:r>
            <a:r>
              <a:rPr lang="en-US" sz="2000" dirty="0"/>
              <a:t>l</a:t>
            </a:r>
            <a:r>
              <a:rPr lang="en-US" sz="2000" dirty="0" smtClean="0"/>
              <a:t>eft</a:t>
            </a:r>
            <a:endParaRPr lang="en-US" sz="2000" dirty="0"/>
          </a:p>
        </p:txBody>
      </p:sp>
      <p:sp>
        <p:nvSpPr>
          <p:cNvPr id="6" name="Title 5"/>
          <p:cNvSpPr>
            <a:spLocks noGrp="1"/>
          </p:cNvSpPr>
          <p:nvPr>
            <p:ph type="title"/>
          </p:nvPr>
        </p:nvSpPr>
        <p:spPr/>
        <p:txBody>
          <a:bodyPr/>
          <a:lstStyle/>
          <a:p>
            <a:r>
              <a:rPr lang="en-US" dirty="0" smtClean="0"/>
              <a:t>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8"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DSE Object Hierarchy</a:t>
            </a:r>
            <a:endParaRPr lang="en-US" sz="2000" dirty="0"/>
          </a:p>
        </p:txBody>
      </p:sp>
    </p:spTree>
    <p:extLst>
      <p:ext uri="{BB962C8B-B14F-4D97-AF65-F5344CB8AC3E}">
        <p14:creationId xmlns:p14="http://schemas.microsoft.com/office/powerpoint/2010/main" val="214755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Core: Secondary Indexes</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6420050" y="1364489"/>
            <a:ext cx="2569946" cy="2914651"/>
          </a:xfrm>
        </p:spPr>
        <p:txBody>
          <a:bodyPr/>
          <a:lstStyle/>
          <a:p>
            <a:pPr marL="6350" indent="0">
              <a:buNone/>
            </a:pPr>
            <a:r>
              <a:rPr lang="en-US" sz="1800" b="1" dirty="0"/>
              <a:t>CREATE TABLE t1 ..</a:t>
            </a:r>
          </a:p>
          <a:p>
            <a:pPr marL="6350" indent="0" defTabSz="234950">
              <a:buNone/>
            </a:pPr>
            <a:r>
              <a:rPr lang="en-US" sz="1800" b="1" dirty="0"/>
              <a:t>	PRIMARY KEY </a:t>
            </a:r>
          </a:p>
          <a:p>
            <a:pPr marL="6350" indent="0" defTabSz="234950">
              <a:buNone/>
            </a:pPr>
            <a:r>
              <a:rPr lang="en-US" sz="1800" b="1" dirty="0"/>
              <a:t>		((</a:t>
            </a:r>
            <a:r>
              <a:rPr lang="en-US" sz="1800" b="1" dirty="0">
                <a:solidFill>
                  <a:srgbClr val="00B0F0"/>
                </a:solidFill>
              </a:rPr>
              <a:t>col1, col2</a:t>
            </a:r>
            <a:r>
              <a:rPr lang="en-US" sz="1800" b="1" dirty="0"/>
              <a:t>)) );</a:t>
            </a:r>
          </a:p>
          <a:p>
            <a:pPr marL="6350" indent="0" defTabSz="231775">
              <a:buNone/>
            </a:pPr>
            <a:endParaRPr lang="en-US" sz="1800" b="1" dirty="0" smtClean="0"/>
          </a:p>
          <a:p>
            <a:pPr marL="6350" indent="0" defTabSz="231775">
              <a:buNone/>
            </a:pPr>
            <a:r>
              <a:rPr lang="en-US" sz="1800" b="1" dirty="0" smtClean="0"/>
              <a:t>CREATE </a:t>
            </a:r>
            <a:r>
              <a:rPr lang="en-US" sz="1800" b="1" dirty="0"/>
              <a:t>INDEX i2 </a:t>
            </a:r>
            <a:r>
              <a:rPr lang="en-US" sz="1800" b="1" dirty="0" smtClean="0"/>
              <a:t>	</a:t>
            </a:r>
          </a:p>
          <a:p>
            <a:pPr marL="6350" indent="0" defTabSz="231775">
              <a:buNone/>
            </a:pPr>
            <a:r>
              <a:rPr lang="en-US" sz="1800" b="1" dirty="0"/>
              <a:t>	</a:t>
            </a:r>
            <a:r>
              <a:rPr lang="en-US" sz="1800" b="1" dirty="0" smtClean="0"/>
              <a:t>ON </a:t>
            </a:r>
            <a:r>
              <a:rPr lang="en-US" sz="1800" b="1" dirty="0"/>
              <a:t>t1 (col3);</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20</a:t>
            </a:fld>
            <a:endParaRPr lang="uk-UA" dirty="0"/>
          </a:p>
        </p:txBody>
      </p:sp>
      <p:cxnSp>
        <p:nvCxnSpPr>
          <p:cNvPr id="7" name="Straight Connector 6"/>
          <p:cNvCxnSpPr/>
          <p:nvPr/>
        </p:nvCxnSpPr>
        <p:spPr>
          <a:xfrm>
            <a:off x="6257361"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757" y="1185897"/>
            <a:ext cx="1122363"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327778" y="1343117"/>
            <a:ext cx="2412773" cy="93339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31775">
              <a:buNone/>
            </a:pPr>
            <a:r>
              <a:rPr lang="en-US" sz="1800" b="1" dirty="0"/>
              <a:t>SELECT * FROM T1 WHERE col3 = '</a:t>
            </a:r>
            <a:r>
              <a:rPr lang="en-US" sz="1800" b="1" dirty="0" err="1"/>
              <a:t>ddd</a:t>
            </a:r>
            <a:r>
              <a:rPr lang="en-US" sz="1800" b="1" dirty="0" smtClean="0"/>
              <a:t>';</a:t>
            </a:r>
          </a:p>
          <a:p>
            <a:pPr marL="6350" indent="0" defTabSz="231775">
              <a:buNone/>
            </a:pPr>
            <a:endParaRPr lang="en-US" sz="1800" b="1" dirty="0"/>
          </a:p>
          <a:p>
            <a:pPr marL="6350" indent="0" defTabSz="231775">
              <a:buNone/>
            </a:pPr>
            <a:endParaRPr lang="en-US" sz="1800" b="1" dirty="0" smtClean="0"/>
          </a:p>
          <a:p>
            <a:pPr marL="6350" indent="0" defTabSz="231775">
              <a:buNone/>
            </a:pPr>
            <a:r>
              <a:rPr lang="en-US" sz="1800" b="1" dirty="0"/>
              <a:t>SELECT * FROM T1 WHERE col3 = </a:t>
            </a:r>
            <a:r>
              <a:rPr lang="en-US" sz="1800" b="1" dirty="0" smtClean="0"/>
              <a:t>'</a:t>
            </a:r>
            <a:r>
              <a:rPr lang="en-US" sz="1800" b="1" dirty="0" err="1" smtClean="0"/>
              <a:t>ddd</a:t>
            </a:r>
            <a:r>
              <a:rPr lang="en-US" sz="1800" b="1" dirty="0" smtClean="0"/>
              <a:t>‘</a:t>
            </a:r>
          </a:p>
          <a:p>
            <a:pPr marL="6350" indent="0" defTabSz="231775">
              <a:buNone/>
            </a:pPr>
            <a:r>
              <a:rPr lang="en-US" sz="1800" b="1" dirty="0" smtClean="0">
                <a:solidFill>
                  <a:srgbClr val="00B0F0"/>
                </a:solidFill>
              </a:rPr>
              <a:t>AND col1 = ‘</a:t>
            </a:r>
            <a:r>
              <a:rPr lang="en-US" sz="1800" b="1" dirty="0" err="1" smtClean="0">
                <a:solidFill>
                  <a:srgbClr val="00B0F0"/>
                </a:solidFill>
              </a:rPr>
              <a:t>ddd</a:t>
            </a:r>
            <a:r>
              <a:rPr lang="en-US" sz="1800" b="1" dirty="0" smtClean="0">
                <a:solidFill>
                  <a:srgbClr val="00B0F0"/>
                </a:solidFill>
              </a:rPr>
              <a:t>’ AND col2 = ‘</a:t>
            </a:r>
            <a:r>
              <a:rPr lang="en-US" sz="1800" b="1" dirty="0" err="1" smtClean="0">
                <a:solidFill>
                  <a:srgbClr val="00B0F0"/>
                </a:solidFill>
              </a:rPr>
              <a:t>ddd</a:t>
            </a:r>
            <a:r>
              <a:rPr lang="en-US" sz="1800" b="1" dirty="0" smtClean="0">
                <a:solidFill>
                  <a:srgbClr val="00B0F0"/>
                </a:solidFill>
              </a:rPr>
              <a:t>’;</a:t>
            </a:r>
            <a:endParaRPr lang="en-US" sz="1800" b="1" dirty="0">
              <a:solidFill>
                <a:srgbClr val="00B0F0"/>
              </a:solidFill>
            </a:endParaRPr>
          </a:p>
          <a:p>
            <a:pPr marL="6350" indent="0" defTabSz="231775">
              <a:buNone/>
            </a:pPr>
            <a:endParaRPr lang="en-US" sz="1800" b="1" dirty="0"/>
          </a:p>
          <a:p>
            <a:pPr marL="6350" indent="0" defTabSz="231775">
              <a:buNone/>
            </a:pPr>
            <a:endParaRPr lang="en-US" sz="1800" b="1"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757" y="2928938"/>
            <a:ext cx="1122363"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ontent Placeholder 2"/>
          <p:cNvSpPr txBox="1">
            <a:spLocks/>
          </p:cNvSpPr>
          <p:nvPr/>
        </p:nvSpPr>
        <p:spPr>
          <a:xfrm>
            <a:off x="4475748" y="1497855"/>
            <a:ext cx="1694046" cy="46669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800" b="1" dirty="0" smtClean="0"/>
              <a:t>Scatter/gather</a:t>
            </a:r>
            <a:endParaRPr lang="en-US" sz="1800" b="1" dirty="0"/>
          </a:p>
        </p:txBody>
      </p:sp>
      <p:sp>
        <p:nvSpPr>
          <p:cNvPr id="14" name="Content Placeholder 2"/>
          <p:cNvSpPr txBox="1">
            <a:spLocks/>
          </p:cNvSpPr>
          <p:nvPr/>
        </p:nvSpPr>
        <p:spPr>
          <a:xfrm>
            <a:off x="4474148" y="3074755"/>
            <a:ext cx="1694046" cy="46669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800" b="1" dirty="0" smtClean="0"/>
              <a:t>Node local</a:t>
            </a:r>
            <a:endParaRPr lang="en-US" sz="1800" b="1" dirty="0"/>
          </a:p>
        </p:txBody>
      </p:sp>
    </p:spTree>
    <p:extLst>
      <p:ext uri="{BB962C8B-B14F-4D97-AF65-F5344CB8AC3E}">
        <p14:creationId xmlns:p14="http://schemas.microsoft.com/office/powerpoint/2010/main" val="2536439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Secondary Indexes</a:t>
            </a:r>
            <a:r>
              <a:rPr lang="en-US" dirty="0" smtClean="0"/>
              <a:t>: You may not</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Content Placeholder 2"/>
          <p:cNvSpPr>
            <a:spLocks noGrp="1"/>
          </p:cNvSpPr>
          <p:nvPr>
            <p:ph sz="quarter" idx="16"/>
          </p:nvPr>
        </p:nvSpPr>
        <p:spPr>
          <a:xfrm>
            <a:off x="2839452" y="1643714"/>
            <a:ext cx="5847347" cy="2610653"/>
          </a:xfrm>
        </p:spPr>
        <p:txBody>
          <a:bodyPr/>
          <a:lstStyle/>
          <a:p>
            <a:pPr marL="6350" indent="0">
              <a:buNone/>
            </a:pPr>
            <a:r>
              <a:rPr lang="en-US" sz="1800" dirty="0"/>
              <a:t>SELECT * FROM T1 WHERE col3 &gt; '</a:t>
            </a:r>
            <a:r>
              <a:rPr lang="en-US" sz="1800" dirty="0" err="1"/>
              <a:t>ddd</a:t>
            </a:r>
            <a:r>
              <a:rPr lang="en-US" sz="1800" dirty="0"/>
              <a:t>';</a:t>
            </a:r>
          </a:p>
          <a:p>
            <a:pPr marL="6350" indent="0">
              <a:buNone/>
            </a:pPr>
            <a:r>
              <a:rPr lang="en-US" dirty="0">
                <a:solidFill>
                  <a:srgbClr val="FF0000"/>
                </a:solidFill>
              </a:rPr>
              <a:t>// </a:t>
            </a:r>
            <a:r>
              <a:rPr lang="en-US" dirty="0" err="1">
                <a:solidFill>
                  <a:srgbClr val="FF0000"/>
                </a:solidFill>
              </a:rPr>
              <a:t>InvalidRequest</a:t>
            </a:r>
            <a:r>
              <a:rPr lang="en-US" dirty="0">
                <a:solidFill>
                  <a:srgbClr val="FF0000"/>
                </a:solidFill>
              </a:rPr>
              <a:t>: Error from server: code=2200 [Invalid query] </a:t>
            </a:r>
            <a:endParaRPr lang="en-US" dirty="0" smtClean="0">
              <a:solidFill>
                <a:srgbClr val="FF0000"/>
              </a:solidFill>
            </a:endParaRPr>
          </a:p>
          <a:p>
            <a:pPr marL="6350" indent="0">
              <a:buNone/>
            </a:pPr>
            <a:r>
              <a:rPr lang="en-US" dirty="0" smtClean="0">
                <a:solidFill>
                  <a:srgbClr val="FF0000"/>
                </a:solidFill>
              </a:rPr>
              <a:t>// message</a:t>
            </a:r>
            <a:r>
              <a:rPr lang="en-US" dirty="0">
                <a:solidFill>
                  <a:srgbClr val="FF0000"/>
                </a:solidFill>
              </a:rPr>
              <a:t>="Cannot execute this query as it might involve data </a:t>
            </a:r>
            <a:endParaRPr lang="en-US" dirty="0" smtClean="0">
              <a:solidFill>
                <a:srgbClr val="FF0000"/>
              </a:solidFill>
            </a:endParaRPr>
          </a:p>
          <a:p>
            <a:pPr marL="6350" indent="0">
              <a:buNone/>
            </a:pPr>
            <a:r>
              <a:rPr lang="en-US" dirty="0" smtClean="0">
                <a:solidFill>
                  <a:srgbClr val="FF0000"/>
                </a:solidFill>
              </a:rPr>
              <a:t>// filtering </a:t>
            </a:r>
            <a:r>
              <a:rPr lang="en-US" dirty="0">
                <a:solidFill>
                  <a:srgbClr val="FF0000"/>
                </a:solidFill>
              </a:rPr>
              <a:t>and thus may have unpredictable performance. </a:t>
            </a:r>
            <a:endParaRPr lang="en-US" dirty="0" smtClean="0">
              <a:solidFill>
                <a:srgbClr val="FF0000"/>
              </a:solidFill>
            </a:endParaRPr>
          </a:p>
          <a:p>
            <a:pPr marL="6350" indent="0">
              <a:buNone/>
            </a:pPr>
            <a:r>
              <a:rPr lang="en-US" dirty="0" smtClean="0">
                <a:solidFill>
                  <a:srgbClr val="FF0000"/>
                </a:solidFill>
              </a:rPr>
              <a:t>// If </a:t>
            </a:r>
            <a:r>
              <a:rPr lang="en-US" dirty="0">
                <a:solidFill>
                  <a:srgbClr val="FF0000"/>
                </a:solidFill>
              </a:rPr>
              <a:t>you want to execute this query despite the performance </a:t>
            </a:r>
            <a:endParaRPr lang="en-US" dirty="0" smtClean="0">
              <a:solidFill>
                <a:srgbClr val="FF0000"/>
              </a:solidFill>
            </a:endParaRPr>
          </a:p>
          <a:p>
            <a:pPr marL="6350" indent="0">
              <a:buNone/>
            </a:pPr>
            <a:r>
              <a:rPr lang="en-US" dirty="0" smtClean="0">
                <a:solidFill>
                  <a:srgbClr val="FF0000"/>
                </a:solidFill>
              </a:rPr>
              <a:t>// unpredictability</a:t>
            </a:r>
            <a:r>
              <a:rPr lang="en-US" dirty="0">
                <a:solidFill>
                  <a:srgbClr val="FF0000"/>
                </a:solidFill>
              </a:rPr>
              <a:t>, use ALLOW FILTERING</a:t>
            </a:r>
            <a:r>
              <a:rPr lang="en-US" dirty="0" smtClean="0">
                <a:solidFill>
                  <a:srgbClr val="FF0000"/>
                </a:solidFill>
              </a:rPr>
              <a:t>"</a:t>
            </a:r>
            <a:endParaRPr lang="en-US" dirty="0">
              <a:solidFill>
                <a:srgbClr val="FF0000"/>
              </a:solidFill>
            </a:endParaRP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21</a:t>
            </a:fld>
            <a:endParaRPr lang="uk-UA"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71675"/>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706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a:t>
            </a:r>
            <a:r>
              <a:rPr lang="en-US" dirty="0" smtClean="0"/>
              <a:t>Indexes</a:t>
            </a:r>
            <a:r>
              <a:rPr lang="en-US" dirty="0"/>
              <a:t>: You may not</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2560319" y="1720717"/>
            <a:ext cx="6356255" cy="2043114"/>
          </a:xfrm>
        </p:spPr>
        <p:txBody>
          <a:bodyPr/>
          <a:lstStyle/>
          <a:p>
            <a:pPr marL="6350" indent="0">
              <a:buNone/>
            </a:pPr>
            <a:r>
              <a:rPr lang="en-US" sz="1800" dirty="0" smtClean="0"/>
              <a:t>SELECT </a:t>
            </a:r>
            <a:r>
              <a:rPr lang="en-US" sz="1800" dirty="0"/>
              <a:t>* FROM T1 WHERE col3 = '</a:t>
            </a:r>
            <a:r>
              <a:rPr lang="en-US" sz="1800" dirty="0" err="1"/>
              <a:t>ddd</a:t>
            </a:r>
            <a:r>
              <a:rPr lang="en-US" sz="1800" dirty="0"/>
              <a:t>' ORDER BY col3;</a:t>
            </a:r>
          </a:p>
          <a:p>
            <a:pPr marL="6350" indent="0">
              <a:buNone/>
            </a:pPr>
            <a:r>
              <a:rPr lang="en-US" dirty="0">
                <a:solidFill>
                  <a:srgbClr val="FF0000"/>
                </a:solidFill>
              </a:rPr>
              <a:t>// </a:t>
            </a:r>
            <a:r>
              <a:rPr lang="en-US" dirty="0" err="1">
                <a:solidFill>
                  <a:srgbClr val="FF0000"/>
                </a:solidFill>
              </a:rPr>
              <a:t>InvalidRequest</a:t>
            </a:r>
            <a:r>
              <a:rPr lang="en-US" dirty="0">
                <a:solidFill>
                  <a:srgbClr val="FF0000"/>
                </a:solidFill>
              </a:rPr>
              <a:t>: Error from server: code=2200 [Invalid query] </a:t>
            </a:r>
            <a:endParaRPr lang="en-US" dirty="0" smtClean="0">
              <a:solidFill>
                <a:srgbClr val="FF0000"/>
              </a:solidFill>
            </a:endParaRPr>
          </a:p>
          <a:p>
            <a:pPr marL="6350" indent="0">
              <a:buNone/>
            </a:pPr>
            <a:r>
              <a:rPr lang="en-US" dirty="0" smtClean="0">
                <a:solidFill>
                  <a:srgbClr val="FF0000"/>
                </a:solidFill>
              </a:rPr>
              <a:t>// message</a:t>
            </a:r>
            <a:r>
              <a:rPr lang="en-US" dirty="0">
                <a:solidFill>
                  <a:srgbClr val="FF0000"/>
                </a:solidFill>
              </a:rPr>
              <a:t>="ORDER BY with 2ndary indexes is not supported</a:t>
            </a:r>
            <a:r>
              <a:rPr lang="en-US" dirty="0" smtClean="0">
                <a:solidFill>
                  <a:srgbClr val="FF0000"/>
                </a:solidFill>
              </a:rPr>
              <a:t>."</a:t>
            </a:r>
            <a:endParaRPr lang="en-US" dirty="0">
              <a:solidFill>
                <a:srgbClr val="FF0000"/>
              </a:solidFill>
            </a:endParaRP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22</a:t>
            </a:fld>
            <a:endParaRPr lang="uk-UA"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71675"/>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25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a:t>
            </a:r>
            <a:r>
              <a:rPr lang="en-US" dirty="0" smtClean="0"/>
              <a:t>Indexes</a:t>
            </a:r>
            <a:r>
              <a:rPr lang="en-US" dirty="0"/>
              <a:t>: You may not</a:t>
            </a:r>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6" name="Content Placeholder 2"/>
          <p:cNvSpPr>
            <a:spLocks noGrp="1"/>
          </p:cNvSpPr>
          <p:nvPr>
            <p:ph sz="quarter" idx="16"/>
          </p:nvPr>
        </p:nvSpPr>
        <p:spPr>
          <a:xfrm>
            <a:off x="2829828" y="1614838"/>
            <a:ext cx="5856972" cy="2408523"/>
          </a:xfrm>
        </p:spPr>
        <p:txBody>
          <a:bodyPr/>
          <a:lstStyle/>
          <a:p>
            <a:pPr marL="6350" indent="0">
              <a:buNone/>
            </a:pPr>
            <a:r>
              <a:rPr lang="en-US" sz="1800" dirty="0" smtClean="0"/>
              <a:t>CREATE INDEX i3 ON t1 (col5, col6);</a:t>
            </a:r>
          </a:p>
          <a:p>
            <a:pPr marL="6350" indent="0">
              <a:buNone/>
            </a:pPr>
            <a:r>
              <a:rPr lang="en-US" dirty="0" smtClean="0">
                <a:solidFill>
                  <a:srgbClr val="FF0000"/>
                </a:solidFill>
              </a:rPr>
              <a:t>// </a:t>
            </a:r>
            <a:r>
              <a:rPr lang="en-US" dirty="0" err="1">
                <a:solidFill>
                  <a:srgbClr val="FF0000"/>
                </a:solidFill>
              </a:rPr>
              <a:t>InvalidRequest</a:t>
            </a:r>
            <a:r>
              <a:rPr lang="en-US" dirty="0">
                <a:solidFill>
                  <a:srgbClr val="FF0000"/>
                </a:solidFill>
              </a:rPr>
              <a:t>: Error from server: code=2200 [Invalid query] </a:t>
            </a:r>
            <a:endParaRPr lang="en-US" dirty="0" smtClean="0">
              <a:solidFill>
                <a:srgbClr val="FF0000"/>
              </a:solidFill>
            </a:endParaRPr>
          </a:p>
          <a:p>
            <a:pPr marL="6350" indent="0">
              <a:buNone/>
            </a:pPr>
            <a:r>
              <a:rPr lang="en-US" dirty="0" smtClean="0">
                <a:solidFill>
                  <a:srgbClr val="FF0000"/>
                </a:solidFill>
              </a:rPr>
              <a:t>// message</a:t>
            </a:r>
            <a:r>
              <a:rPr lang="en-US" dirty="0">
                <a:solidFill>
                  <a:srgbClr val="FF0000"/>
                </a:solidFill>
              </a:rPr>
              <a:t>="Only CUSTOM indexes support multiple columns"</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23</a:t>
            </a:fld>
            <a:endParaRPr lang="uk-UA"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71675"/>
            <a:ext cx="159702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213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Core: Two (?) Custom Indexes</a:t>
            </a:r>
            <a:endParaRPr lang="en-US" dirty="0"/>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3" name="Content Placeholder 2"/>
          <p:cNvSpPr>
            <a:spLocks noGrp="1"/>
          </p:cNvSpPr>
          <p:nvPr>
            <p:ph sz="quarter" idx="16"/>
          </p:nvPr>
        </p:nvSpPr>
        <p:spPr>
          <a:xfrm>
            <a:off x="99060" y="1271492"/>
            <a:ext cx="3616292" cy="2915498"/>
          </a:xfrm>
        </p:spPr>
        <p:txBody>
          <a:bodyPr/>
          <a:lstStyle/>
          <a:p>
            <a:pPr marL="6350" indent="0">
              <a:buNone/>
            </a:pPr>
            <a:r>
              <a:rPr lang="en-US" sz="1800" dirty="0" smtClean="0"/>
              <a:t>An object titled, “custom index’ displays in a DESCRIBE TABLE as the result of:</a:t>
            </a:r>
          </a:p>
          <a:p>
            <a:r>
              <a:rPr lang="en-US" sz="1800" dirty="0" smtClean="0"/>
              <a:t> CREATE CUSTOM INDEX ...</a:t>
            </a:r>
          </a:p>
          <a:p>
            <a:pPr marL="460375" lvl="2" indent="0" defTabSz="231775">
              <a:buNone/>
            </a:pPr>
            <a:r>
              <a:rPr lang="en-US" sz="1600" dirty="0" smtClean="0"/>
              <a:t>These are “SASI Indexes”, 			covered next-</a:t>
            </a:r>
            <a:endParaRPr lang="en-US" sz="1600" dirty="0"/>
          </a:p>
          <a:p>
            <a:r>
              <a:rPr lang="en-US" sz="1800" dirty="0" smtClean="0"/>
              <a:t>CREATE SEARCH INDEX ... </a:t>
            </a:r>
          </a:p>
          <a:p>
            <a:pPr marL="460375" lvl="2" indent="0" defTabSz="231775">
              <a:buNone/>
            </a:pPr>
            <a:r>
              <a:rPr lang="en-US" sz="1600" dirty="0" smtClean="0"/>
              <a:t>These are DSE Search indexes</a:t>
            </a:r>
            <a:endParaRPr lang="en-US" sz="1600"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24</a:t>
            </a:fld>
            <a:endParaRPr lang="uk-UA" dirty="0"/>
          </a:p>
        </p:txBody>
      </p:sp>
      <p:sp>
        <p:nvSpPr>
          <p:cNvPr id="6" name="Content Placeholder 2"/>
          <p:cNvSpPr txBox="1">
            <a:spLocks/>
          </p:cNvSpPr>
          <p:nvPr/>
        </p:nvSpPr>
        <p:spPr>
          <a:xfrm>
            <a:off x="3993378" y="1001983"/>
            <a:ext cx="5019450" cy="337015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b="1" dirty="0" smtClean="0"/>
              <a:t>CREATE </a:t>
            </a:r>
            <a:r>
              <a:rPr lang="en-US" b="1" dirty="0"/>
              <a:t>TABLE ks_15.t1 (</a:t>
            </a:r>
          </a:p>
          <a:p>
            <a:pPr marL="6350" indent="0">
              <a:buNone/>
            </a:pPr>
            <a:r>
              <a:rPr lang="en-US" b="1" dirty="0"/>
              <a:t>    col1 text</a:t>
            </a:r>
            <a:r>
              <a:rPr lang="en-US" b="1" dirty="0" smtClean="0"/>
              <a:t>, ...</a:t>
            </a:r>
          </a:p>
          <a:p>
            <a:pPr marL="6350" indent="0">
              <a:buNone/>
            </a:pPr>
            <a:r>
              <a:rPr lang="en-US" b="1" dirty="0"/>
              <a:t>DESCRIBE TABLE t1</a:t>
            </a:r>
            <a:r>
              <a:rPr lang="en-US" b="1" dirty="0" smtClean="0"/>
              <a:t>;</a:t>
            </a:r>
          </a:p>
          <a:p>
            <a:pPr marL="6350" indent="0" defTabSz="231775">
              <a:buNone/>
            </a:pPr>
            <a:r>
              <a:rPr lang="en-US" b="1" dirty="0" smtClean="0">
                <a:solidFill>
                  <a:srgbClr val="00B0F0"/>
                </a:solidFill>
              </a:rPr>
              <a:t>CREATE </a:t>
            </a:r>
            <a:r>
              <a:rPr lang="en-US" b="1" dirty="0">
                <a:solidFill>
                  <a:srgbClr val="00B0F0"/>
                </a:solidFill>
              </a:rPr>
              <a:t>CUSTOM INDEX ks_15_t1_solr_query_index </a:t>
            </a:r>
          </a:p>
          <a:p>
            <a:pPr marL="6350" indent="0">
              <a:buNone/>
            </a:pPr>
            <a:r>
              <a:rPr lang="en-US" b="1" dirty="0">
                <a:solidFill>
                  <a:srgbClr val="00B0F0"/>
                </a:solidFill>
              </a:rPr>
              <a:t>   ON ks_15.t1 (</a:t>
            </a:r>
            <a:r>
              <a:rPr lang="en-US" b="1" dirty="0" err="1">
                <a:solidFill>
                  <a:srgbClr val="00B0F0"/>
                </a:solidFill>
              </a:rPr>
              <a:t>solr_query</a:t>
            </a:r>
            <a:r>
              <a:rPr lang="en-US" b="1" dirty="0">
                <a:solidFill>
                  <a:srgbClr val="00B0F0"/>
                </a:solidFill>
              </a:rPr>
              <a:t>) USING </a:t>
            </a:r>
            <a:r>
              <a:rPr lang="en-US" b="1" dirty="0" smtClean="0">
                <a:solidFill>
                  <a:srgbClr val="00B0F0"/>
                </a:solidFill>
              </a:rPr>
              <a:t>   </a:t>
            </a:r>
            <a:r>
              <a:rPr lang="en-US" sz="1400" b="1" dirty="0">
                <a:solidFill>
                  <a:srgbClr val="00B0F0"/>
                </a:solidFill>
              </a:rPr>
              <a:t>'com.datastax.bdp.search.solr.Cql3SolrSecondaryIndex';</a:t>
            </a:r>
          </a:p>
          <a:p>
            <a:pPr marL="6350" indent="0">
              <a:buNone/>
            </a:pPr>
            <a:r>
              <a:rPr lang="en-US" b="1" dirty="0">
                <a:solidFill>
                  <a:srgbClr val="00B0F0"/>
                </a:solidFill>
              </a:rPr>
              <a:t>CREATE CUSTOM INDEX i5 ON ks_15.t1 (col7) USING </a:t>
            </a:r>
          </a:p>
          <a:p>
            <a:pPr marL="6350" indent="0">
              <a:buNone/>
            </a:pPr>
            <a:r>
              <a:rPr lang="en-US" sz="1400" b="1" dirty="0">
                <a:solidFill>
                  <a:srgbClr val="00B0F0"/>
                </a:solidFill>
              </a:rPr>
              <a:t>   '</a:t>
            </a:r>
            <a:r>
              <a:rPr lang="en-US" sz="1400" b="1" dirty="0" err="1">
                <a:solidFill>
                  <a:srgbClr val="00B0F0"/>
                </a:solidFill>
              </a:rPr>
              <a:t>org.apache.cassandra.index.sasi.SASIIndex</a:t>
            </a:r>
            <a:r>
              <a:rPr lang="en-US" sz="1400" b="1" dirty="0">
                <a:solidFill>
                  <a:srgbClr val="00B0F0"/>
                </a:solidFill>
              </a:rPr>
              <a:t>';</a:t>
            </a:r>
          </a:p>
        </p:txBody>
      </p:sp>
      <p:cxnSp>
        <p:nvCxnSpPr>
          <p:cNvPr id="7" name="Straight Connector 6"/>
          <p:cNvCxnSpPr/>
          <p:nvPr/>
        </p:nvCxnSpPr>
        <p:spPr>
          <a:xfrm>
            <a:off x="3715352"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14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Core: (Custom) SASI Indexes</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3696101" y="1123949"/>
            <a:ext cx="5220473" cy="3477087"/>
          </a:xfrm>
        </p:spPr>
        <p:txBody>
          <a:bodyPr/>
          <a:lstStyle/>
          <a:p>
            <a:pPr marL="6350" indent="0">
              <a:buNone/>
            </a:pPr>
            <a:r>
              <a:rPr lang="en-US" sz="1800" b="1" dirty="0"/>
              <a:t>CREATE CUSTOM INDEX i5</a:t>
            </a:r>
          </a:p>
          <a:p>
            <a:pPr marL="6350" indent="0">
              <a:buNone/>
            </a:pPr>
            <a:r>
              <a:rPr lang="en-US" sz="1800" b="1" dirty="0"/>
              <a:t>ON ks_15.t1 (col7)</a:t>
            </a:r>
          </a:p>
          <a:p>
            <a:pPr marL="6350" indent="0">
              <a:buNone/>
            </a:pPr>
            <a:r>
              <a:rPr lang="en-US" sz="1800" b="1" dirty="0"/>
              <a:t>USING '</a:t>
            </a:r>
            <a:r>
              <a:rPr lang="en-US" sz="1800" b="1" dirty="0" err="1"/>
              <a:t>org.apache.cassandra.index.sasi.SASIIndex</a:t>
            </a:r>
            <a:r>
              <a:rPr lang="en-US" sz="1800" b="1" dirty="0"/>
              <a:t>' ;</a:t>
            </a:r>
          </a:p>
          <a:p>
            <a:pPr marL="6350" indent="0">
              <a:buNone/>
            </a:pPr>
            <a:r>
              <a:rPr lang="en-US" b="1" dirty="0">
                <a:solidFill>
                  <a:srgbClr val="FF0000"/>
                </a:solidFill>
              </a:rPr>
              <a:t>// Warnings :</a:t>
            </a:r>
          </a:p>
          <a:p>
            <a:pPr marL="6350" indent="0">
              <a:buNone/>
            </a:pPr>
            <a:r>
              <a:rPr lang="en-US" b="1" dirty="0">
                <a:solidFill>
                  <a:srgbClr val="FF0000"/>
                </a:solidFill>
              </a:rPr>
              <a:t>// SASI index was enabled for 'ks_15.t1'. SASI is </a:t>
            </a:r>
            <a:r>
              <a:rPr lang="en-US" b="1" dirty="0" smtClean="0">
                <a:solidFill>
                  <a:srgbClr val="FF0000"/>
                </a:solidFill>
              </a:rPr>
              <a:t>still</a:t>
            </a:r>
          </a:p>
          <a:p>
            <a:pPr marL="6350" indent="0">
              <a:buNone/>
            </a:pPr>
            <a:r>
              <a:rPr lang="en-US" b="1" dirty="0" smtClean="0">
                <a:solidFill>
                  <a:srgbClr val="FF0000"/>
                </a:solidFill>
              </a:rPr>
              <a:t>// in </a:t>
            </a:r>
            <a:r>
              <a:rPr lang="en-US" b="1" dirty="0">
                <a:solidFill>
                  <a:srgbClr val="FF0000"/>
                </a:solidFill>
              </a:rPr>
              <a:t>beta, take extra caution when using it </a:t>
            </a:r>
            <a:r>
              <a:rPr lang="en-US" b="1" dirty="0" smtClean="0">
                <a:solidFill>
                  <a:srgbClr val="FF0000"/>
                </a:solidFill>
              </a:rPr>
              <a:t>in</a:t>
            </a:r>
          </a:p>
          <a:p>
            <a:pPr marL="6350" indent="0">
              <a:buNone/>
            </a:pPr>
            <a:r>
              <a:rPr lang="en-US" b="1" dirty="0" smtClean="0">
                <a:solidFill>
                  <a:srgbClr val="FF0000"/>
                </a:solidFill>
              </a:rPr>
              <a:t>// production</a:t>
            </a:r>
            <a:r>
              <a:rPr lang="en-US" b="1" dirty="0">
                <a:solidFill>
                  <a:srgbClr val="FF0000"/>
                </a:solidFill>
              </a:rPr>
              <a:t>.</a:t>
            </a:r>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25</a:t>
            </a:fld>
            <a:endParaRPr lang="uk-UA" dirty="0"/>
          </a:p>
        </p:txBody>
      </p:sp>
      <p:cxnSp>
        <p:nvCxnSpPr>
          <p:cNvPr id="7" name="Straight Connector 6"/>
          <p:cNvCxnSpPr/>
          <p:nvPr/>
        </p:nvCxnSpPr>
        <p:spPr>
          <a:xfrm>
            <a:off x="3350532"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48" y="1821165"/>
            <a:ext cx="1122363"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1386039" y="2133123"/>
            <a:ext cx="1694046" cy="46669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Font typeface="Arial"/>
              <a:buNone/>
            </a:pPr>
            <a:r>
              <a:rPr lang="en-US" sz="1800" b="1" dirty="0" smtClean="0"/>
              <a:t>Beta</a:t>
            </a:r>
            <a:endParaRPr lang="en-US" sz="1800" b="1" dirty="0"/>
          </a:p>
        </p:txBody>
      </p:sp>
    </p:spTree>
    <p:extLst>
      <p:ext uri="{BB962C8B-B14F-4D97-AF65-F5344CB8AC3E}">
        <p14:creationId xmlns:p14="http://schemas.microsoft.com/office/powerpoint/2010/main" val="1312281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601"/>
            <a:ext cx="8229600" cy="548048"/>
          </a:xfrm>
        </p:spPr>
        <p:txBody>
          <a:bodyPr/>
          <a:lstStyle/>
          <a:p>
            <a:r>
              <a:rPr lang="en-US" dirty="0" smtClean="0"/>
              <a:t>DSE Core: (Query Tables)</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457200" y="1123949"/>
            <a:ext cx="4422808" cy="3477087"/>
          </a:xfrm>
        </p:spPr>
        <p:txBody>
          <a:bodyPr/>
          <a:lstStyle/>
          <a:p>
            <a:pPr marL="6350" indent="0">
              <a:buNone/>
            </a:pPr>
            <a:r>
              <a:rPr lang="en-US" sz="1800" dirty="0" smtClean="0"/>
              <a:t>SQL/relational-</a:t>
            </a:r>
          </a:p>
          <a:p>
            <a:r>
              <a:rPr lang="en-US" dirty="0" smtClean="0"/>
              <a:t>Data modeled regardless of use</a:t>
            </a:r>
          </a:p>
          <a:p>
            <a:r>
              <a:rPr lang="en-US" dirty="0" err="1" smtClean="0"/>
              <a:t>Codd</a:t>
            </a:r>
            <a:r>
              <a:rPr lang="en-US" dirty="0" smtClean="0"/>
              <a:t>/Date, Third Normal Form</a:t>
            </a:r>
          </a:p>
          <a:p>
            <a:r>
              <a:rPr lang="en-US" dirty="0" smtClean="0"/>
              <a:t>No/few redundant attributes</a:t>
            </a:r>
          </a:p>
          <a:p>
            <a:r>
              <a:rPr lang="en-US" i="1" dirty="0" smtClean="0"/>
              <a:t>Limiting cost factor, disk space/capacity</a:t>
            </a:r>
          </a:p>
          <a:p>
            <a:pPr marL="6350" indent="0">
              <a:buNone/>
            </a:pPr>
            <a:r>
              <a:rPr lang="en-US" sz="1800" dirty="0" smtClean="0"/>
              <a:t>Post-relational/</a:t>
            </a:r>
            <a:r>
              <a:rPr lang="en-US" sz="1800" dirty="0" err="1" smtClean="0"/>
              <a:t>NoSQL</a:t>
            </a:r>
            <a:r>
              <a:rPr lang="en-US" sz="1800" dirty="0" smtClean="0"/>
              <a:t>-</a:t>
            </a:r>
            <a:endParaRPr lang="en-US" sz="1800" dirty="0"/>
          </a:p>
          <a:p>
            <a:r>
              <a:rPr lang="en-US" dirty="0" smtClean="0"/>
              <a:t>Data modeled entirely by use</a:t>
            </a:r>
          </a:p>
          <a:p>
            <a:r>
              <a:rPr lang="en-US" dirty="0" smtClean="0">
                <a:solidFill>
                  <a:srgbClr val="00B0F0"/>
                </a:solidFill>
              </a:rPr>
              <a:t>Derived/redundant data for performance</a:t>
            </a:r>
          </a:p>
          <a:p>
            <a:r>
              <a:rPr lang="en-US" i="1" dirty="0" smtClean="0"/>
              <a:t>Limiting cost factor, labor</a:t>
            </a:r>
            <a:endParaRPr lang="en-US" i="1"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26</a:t>
            </a:fld>
            <a:endParaRPr lang="uk-UA"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657" y="1449537"/>
            <a:ext cx="3453748" cy="2236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10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Practice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27</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8"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t>Given 3 DSE Core CQL Queries, Create a Logical Data Model.</a:t>
            </a:r>
          </a:p>
        </p:txBody>
      </p:sp>
      <p:sp>
        <p:nvSpPr>
          <p:cNvPr id="7" name="Text Placeholder 6"/>
          <p:cNvSpPr>
            <a:spLocks noGrp="1"/>
          </p:cNvSpPr>
          <p:nvPr>
            <p:ph type="body" idx="1"/>
          </p:nvPr>
        </p:nvSpPr>
        <p:spPr>
          <a:xfrm>
            <a:off x="457200" y="3015512"/>
            <a:ext cx="3409406" cy="1189095"/>
          </a:xfrm>
        </p:spPr>
        <p:txBody>
          <a:bodyPr/>
          <a:lstStyle/>
          <a:p>
            <a:r>
              <a:rPr lang="en-US" sz="2000" dirty="0" smtClean="0"/>
              <a:t>Design</a:t>
            </a:r>
            <a:endParaRPr lang="en-US" sz="2000" dirty="0"/>
          </a:p>
        </p:txBody>
      </p:sp>
    </p:spTree>
    <p:extLst>
      <p:ext uri="{BB962C8B-B14F-4D97-AF65-F5344CB8AC3E}">
        <p14:creationId xmlns:p14="http://schemas.microsoft.com/office/powerpoint/2010/main" val="3180674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Lab: DSE Core, Discuss How to Model-</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2"/>
          <p:cNvSpPr>
            <a:spLocks noGrp="1"/>
          </p:cNvSpPr>
          <p:nvPr>
            <p:ph sz="quarter" idx="16"/>
          </p:nvPr>
        </p:nvSpPr>
        <p:spPr>
          <a:xfrm>
            <a:off x="4697128" y="1123949"/>
            <a:ext cx="3989672" cy="3477087"/>
          </a:xfrm>
        </p:spPr>
        <p:txBody>
          <a:bodyPr/>
          <a:lstStyle/>
          <a:p>
            <a:r>
              <a:rPr lang="en-US" sz="1800" dirty="0" smtClean="0"/>
              <a:t>Select </a:t>
            </a:r>
            <a:r>
              <a:rPr lang="en-US" sz="1800" dirty="0"/>
              <a:t>all </a:t>
            </a:r>
            <a:r>
              <a:rPr lang="en-US" sz="1800" dirty="0" smtClean="0"/>
              <a:t>guests </a:t>
            </a:r>
            <a:r>
              <a:rPr lang="en-US" sz="1800" dirty="0"/>
              <a:t>that </a:t>
            </a:r>
            <a:r>
              <a:rPr lang="en-US" sz="1800" dirty="0" smtClean="0"/>
              <a:t>checked in at </a:t>
            </a:r>
            <a:r>
              <a:rPr lang="en-US" sz="1800" dirty="0"/>
              <a:t>a particular hotel on a given day, sorted by time descending.</a:t>
            </a:r>
          </a:p>
          <a:p>
            <a:r>
              <a:rPr lang="en-US" sz="1800" dirty="0" smtClean="0"/>
              <a:t>Select </a:t>
            </a:r>
            <a:r>
              <a:rPr lang="en-US" sz="1800" dirty="0"/>
              <a:t>all guest check ins for </a:t>
            </a:r>
            <a:r>
              <a:rPr lang="en-US" sz="1800" dirty="0" smtClean="0"/>
              <a:t>any </a:t>
            </a:r>
            <a:r>
              <a:rPr lang="en-US" sz="1800" dirty="0"/>
              <a:t>given hotel within any given 10-minute window </a:t>
            </a:r>
            <a:r>
              <a:rPr lang="en-US" sz="1800" dirty="0" smtClean="0"/>
              <a:t>(</a:t>
            </a:r>
            <a:r>
              <a:rPr lang="en-US" sz="1800" dirty="0"/>
              <a:t>E</a:t>
            </a:r>
            <a:r>
              <a:rPr lang="en-US" sz="1800" dirty="0" smtClean="0"/>
              <a:t>.g</a:t>
            </a:r>
            <a:r>
              <a:rPr lang="en-US" sz="1800" dirty="0"/>
              <a:t>. </a:t>
            </a:r>
            <a:r>
              <a:rPr lang="en-US" sz="1800" dirty="0" smtClean="0"/>
              <a:t>10:00-10:10</a:t>
            </a:r>
            <a:r>
              <a:rPr lang="en-US" sz="1800" dirty="0"/>
              <a:t>, 13:42-13:52</a:t>
            </a:r>
            <a:r>
              <a:rPr lang="en-US" sz="1800" dirty="0" smtClean="0"/>
              <a:t>), regardless of day. </a:t>
            </a:r>
            <a:r>
              <a:rPr lang="en-US" sz="1800" dirty="0"/>
              <a:t>Order the results by check in </a:t>
            </a:r>
            <a:r>
              <a:rPr lang="en-US" sz="1800" dirty="0" smtClean="0"/>
              <a:t>time descending.</a:t>
            </a:r>
            <a:r>
              <a:rPr lang="en-US" sz="1800" dirty="0"/>
              <a:t> </a:t>
            </a:r>
          </a:p>
          <a:p>
            <a:r>
              <a:rPr lang="en-US" sz="1800" dirty="0" smtClean="0"/>
              <a:t>How </a:t>
            </a:r>
            <a:r>
              <a:rPr lang="en-US" sz="1800" dirty="0"/>
              <a:t>many </a:t>
            </a:r>
            <a:r>
              <a:rPr lang="en-US" sz="1800" dirty="0" smtClean="0"/>
              <a:t>room-nights </a:t>
            </a:r>
            <a:r>
              <a:rPr lang="en-US" sz="1800" dirty="0"/>
              <a:t>were at hotel ‘Buena Vista’ on </a:t>
            </a:r>
            <a:r>
              <a:rPr lang="en-US" sz="1800" dirty="0" smtClean="0"/>
              <a:t>2015-12-15 ? </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28</a:t>
            </a:fld>
            <a:endParaRPr lang="uk-UA" dirty="0"/>
          </a:p>
        </p:txBody>
      </p:sp>
      <p:cxnSp>
        <p:nvCxnSpPr>
          <p:cNvPr id="7" name="Straight Connector 6"/>
          <p:cNvCxnSpPr/>
          <p:nvPr/>
        </p:nvCxnSpPr>
        <p:spPr>
          <a:xfrm>
            <a:off x="4303432"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46" y="1712153"/>
            <a:ext cx="2784090" cy="169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532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Practice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29</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129654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Lab: (One) DSE Object Hierarchy</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a:t>
            </a:fld>
            <a:endParaRPr lang="uk-UA" dirty="0"/>
          </a:p>
        </p:txBody>
      </p:sp>
      <p:sp>
        <p:nvSpPr>
          <p:cNvPr id="6" name="Rounded Rectangle 5"/>
          <p:cNvSpPr/>
          <p:nvPr/>
        </p:nvSpPr>
        <p:spPr>
          <a:xfrm>
            <a:off x="3189977" y="3445038"/>
            <a:ext cx="1549668" cy="51976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a:t>
            </a:r>
            <a:endParaRPr lang="en-US" dirty="0">
              <a:solidFill>
                <a:schemeClr val="tx1"/>
              </a:solidFill>
            </a:endParaRPr>
          </a:p>
        </p:txBody>
      </p:sp>
      <p:sp>
        <p:nvSpPr>
          <p:cNvPr id="8" name="Rounded Rectangle 7"/>
          <p:cNvSpPr/>
          <p:nvPr/>
        </p:nvSpPr>
        <p:spPr>
          <a:xfrm>
            <a:off x="298384" y="864672"/>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a:t>
            </a:r>
            <a:endParaRPr lang="en-US" dirty="0">
              <a:solidFill>
                <a:schemeClr val="tx1"/>
              </a:solidFill>
            </a:endParaRPr>
          </a:p>
        </p:txBody>
      </p:sp>
      <p:sp>
        <p:nvSpPr>
          <p:cNvPr id="9" name="Rounded Rectangle 8"/>
          <p:cNvSpPr/>
          <p:nvPr/>
        </p:nvSpPr>
        <p:spPr>
          <a:xfrm>
            <a:off x="729917" y="1936283"/>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a:t>
            </a:r>
            <a:endParaRPr lang="en-US" dirty="0">
              <a:solidFill>
                <a:schemeClr val="tx1"/>
              </a:solidFill>
            </a:endParaRPr>
          </a:p>
        </p:txBody>
      </p:sp>
      <p:sp>
        <p:nvSpPr>
          <p:cNvPr id="10" name="Rounded Rectangle 9"/>
          <p:cNvSpPr/>
          <p:nvPr/>
        </p:nvSpPr>
        <p:spPr>
          <a:xfrm>
            <a:off x="2551501" y="2795332"/>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a:t>
            </a:r>
            <a:endParaRPr lang="en-US" dirty="0">
              <a:solidFill>
                <a:schemeClr val="tx1"/>
              </a:solidFill>
            </a:endParaRPr>
          </a:p>
        </p:txBody>
      </p:sp>
      <p:sp>
        <p:nvSpPr>
          <p:cNvPr id="12" name="Bent-Up Arrow 11"/>
          <p:cNvSpPr/>
          <p:nvPr/>
        </p:nvSpPr>
        <p:spPr>
          <a:xfrm rot="5400000">
            <a:off x="2924481" y="3423385"/>
            <a:ext cx="365760" cy="348115"/>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p:cNvSpPr/>
          <p:nvPr/>
        </p:nvSpPr>
        <p:spPr>
          <a:xfrm rot="5400000">
            <a:off x="242641" y="1687230"/>
            <a:ext cx="777233" cy="348115"/>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02132" y="1747787"/>
            <a:ext cx="4687502" cy="822161"/>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759245" y="1384436"/>
            <a:ext cx="1774254" cy="694623"/>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a:t>
            </a:r>
            <a:endParaRPr lang="en-US" dirty="0">
              <a:solidFill>
                <a:schemeClr val="tx1"/>
              </a:solidFill>
            </a:endParaRPr>
          </a:p>
        </p:txBody>
      </p:sp>
      <p:sp>
        <p:nvSpPr>
          <p:cNvPr id="16" name="Rounded Rectangle 15"/>
          <p:cNvSpPr/>
          <p:nvPr/>
        </p:nvSpPr>
        <p:spPr>
          <a:xfrm>
            <a:off x="3397720" y="1536836"/>
            <a:ext cx="944880" cy="39944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t>
            </a:r>
            <a:r>
              <a:rPr lang="en-US" dirty="0" smtClean="0">
                <a:solidFill>
                  <a:schemeClr val="tx1"/>
                </a:solidFill>
              </a:rPr>
              <a:t>:</a:t>
            </a:r>
            <a:endParaRPr lang="en-US" dirty="0">
              <a:solidFill>
                <a:schemeClr val="tx1"/>
              </a:solidFill>
            </a:endParaRPr>
          </a:p>
        </p:txBody>
      </p:sp>
      <p:grpSp>
        <p:nvGrpSpPr>
          <p:cNvPr id="18" name="Group 17"/>
          <p:cNvGrpSpPr/>
          <p:nvPr/>
        </p:nvGrpSpPr>
        <p:grpSpPr>
          <a:xfrm>
            <a:off x="1848052" y="2316058"/>
            <a:ext cx="741148" cy="844234"/>
            <a:chOff x="1848052" y="2595188"/>
            <a:chExt cx="741148" cy="844234"/>
          </a:xfrm>
        </p:grpSpPr>
        <p:sp>
          <p:nvSpPr>
            <p:cNvPr id="11" name="Bent-Up Arrow 10"/>
            <p:cNvSpPr/>
            <p:nvPr/>
          </p:nvSpPr>
          <p:spPr>
            <a:xfrm rot="5400000">
              <a:off x="2035746" y="2885968"/>
              <a:ext cx="365760" cy="741148"/>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1886552" y="2595188"/>
              <a:ext cx="9625" cy="467626"/>
            </a:xfrm>
            <a:prstGeom prst="line">
              <a:avLst/>
            </a:prstGeom>
            <a:ln w="825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 name="Rounded Rectangle 18"/>
          <p:cNvSpPr/>
          <p:nvPr/>
        </p:nvSpPr>
        <p:spPr>
          <a:xfrm>
            <a:off x="354532" y="1607423"/>
            <a:ext cx="2051784" cy="2357380"/>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05331" y="3462682"/>
            <a:ext cx="1774254" cy="694623"/>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a:t>
            </a:r>
            <a:endParaRPr lang="en-US" dirty="0">
              <a:solidFill>
                <a:schemeClr val="tx1"/>
              </a:solidFill>
            </a:endParaRPr>
          </a:p>
        </p:txBody>
      </p:sp>
      <p:sp>
        <p:nvSpPr>
          <p:cNvPr id="21" name="Rounded Rectangle 20"/>
          <p:cNvSpPr/>
          <p:nvPr/>
        </p:nvSpPr>
        <p:spPr>
          <a:xfrm>
            <a:off x="1113325" y="3610271"/>
            <a:ext cx="944880" cy="39944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t>
            </a:r>
            <a:r>
              <a:rPr lang="en-US" dirty="0" smtClean="0">
                <a:solidFill>
                  <a:schemeClr val="tx1"/>
                </a:solidFill>
              </a:rPr>
              <a:t>:</a:t>
            </a:r>
            <a:endParaRPr lang="en-US" dirty="0">
              <a:solidFill>
                <a:schemeClr val="tx1"/>
              </a:solidFill>
            </a:endParaRPr>
          </a:p>
        </p:txBody>
      </p:sp>
      <p:sp>
        <p:nvSpPr>
          <p:cNvPr id="22" name="TextBox 21"/>
          <p:cNvSpPr txBox="1"/>
          <p:nvPr/>
        </p:nvSpPr>
        <p:spPr>
          <a:xfrm>
            <a:off x="4101169" y="939888"/>
            <a:ext cx="1345240" cy="369332"/>
          </a:xfrm>
          <a:prstGeom prst="rect">
            <a:avLst/>
          </a:prstGeom>
          <a:noFill/>
        </p:spPr>
        <p:txBody>
          <a:bodyPr wrap="none" rtlCol="0">
            <a:spAutoFit/>
          </a:bodyPr>
          <a:lstStyle/>
          <a:p>
            <a:r>
              <a:rPr lang="en-US" sz="1800" b="1" dirty="0" smtClean="0"/>
              <a:t>E == G + H</a:t>
            </a:r>
          </a:p>
        </p:txBody>
      </p:sp>
      <p:sp>
        <p:nvSpPr>
          <p:cNvPr id="24" name="TextBox 23"/>
          <p:cNvSpPr txBox="1"/>
          <p:nvPr/>
        </p:nvSpPr>
        <p:spPr>
          <a:xfrm>
            <a:off x="5117170" y="4448384"/>
            <a:ext cx="3842719" cy="307777"/>
          </a:xfrm>
          <a:prstGeom prst="rect">
            <a:avLst/>
          </a:prstGeom>
          <a:noFill/>
        </p:spPr>
        <p:txBody>
          <a:bodyPr wrap="none" rtlCol="0">
            <a:spAutoFit/>
          </a:bodyPr>
          <a:lstStyle/>
          <a:p>
            <a:pPr marL="6350"/>
            <a:r>
              <a:rPr lang="en-US" dirty="0"/>
              <a:t>And answer the questions on the Notes Page-</a:t>
            </a:r>
          </a:p>
        </p:txBody>
      </p:sp>
      <p:sp>
        <p:nvSpPr>
          <p:cNvPr id="25" name="Content Placeholder 2"/>
          <p:cNvSpPr txBox="1">
            <a:spLocks/>
          </p:cNvSpPr>
          <p:nvPr/>
        </p:nvSpPr>
        <p:spPr>
          <a:xfrm>
            <a:off x="5895468" y="786906"/>
            <a:ext cx="2650529" cy="383148"/>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smtClean="0"/>
              <a:t>Replication Strategy</a:t>
            </a:r>
            <a:endParaRPr lang="en-US" sz="1800" b="1"/>
          </a:p>
        </p:txBody>
      </p:sp>
      <p:sp>
        <p:nvSpPr>
          <p:cNvPr id="26" name="Content Placeholder 2"/>
          <p:cNvSpPr txBox="1">
            <a:spLocks/>
          </p:cNvSpPr>
          <p:nvPr/>
        </p:nvSpPr>
        <p:spPr>
          <a:xfrm>
            <a:off x="5895468" y="1757735"/>
            <a:ext cx="2650529" cy="38475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Node (host)</a:t>
            </a:r>
          </a:p>
        </p:txBody>
      </p:sp>
      <p:sp>
        <p:nvSpPr>
          <p:cNvPr id="27" name="Content Placeholder 2"/>
          <p:cNvSpPr txBox="1">
            <a:spLocks/>
          </p:cNvSpPr>
          <p:nvPr/>
        </p:nvSpPr>
        <p:spPr>
          <a:xfrm>
            <a:off x="5895468" y="1091645"/>
            <a:ext cx="2650529"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err="1" smtClean="0"/>
              <a:t>Keyspace</a:t>
            </a:r>
            <a:endParaRPr lang="en-US" sz="1800" b="1" dirty="0" smtClean="0"/>
          </a:p>
        </p:txBody>
      </p:sp>
      <p:sp>
        <p:nvSpPr>
          <p:cNvPr id="28" name="Content Placeholder 2"/>
          <p:cNvSpPr txBox="1">
            <a:spLocks/>
          </p:cNvSpPr>
          <p:nvPr/>
        </p:nvSpPr>
        <p:spPr>
          <a:xfrm>
            <a:off x="5895468" y="2064078"/>
            <a:ext cx="2650529" cy="37005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Table</a:t>
            </a:r>
          </a:p>
        </p:txBody>
      </p:sp>
      <p:sp>
        <p:nvSpPr>
          <p:cNvPr id="29" name="Content Placeholder 2"/>
          <p:cNvSpPr txBox="1">
            <a:spLocks/>
          </p:cNvSpPr>
          <p:nvPr/>
        </p:nvSpPr>
        <p:spPr>
          <a:xfrm>
            <a:off x="5895468" y="3744913"/>
            <a:ext cx="2650529" cy="43866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Data center</a:t>
            </a:r>
            <a:endParaRPr lang="en-US" sz="1800" b="1" dirty="0"/>
          </a:p>
        </p:txBody>
      </p:sp>
      <p:sp>
        <p:nvSpPr>
          <p:cNvPr id="30" name="Content Placeholder 2"/>
          <p:cNvSpPr txBox="1">
            <a:spLocks/>
          </p:cNvSpPr>
          <p:nvPr/>
        </p:nvSpPr>
        <p:spPr>
          <a:xfrm>
            <a:off x="5895468" y="3413535"/>
            <a:ext cx="2650529" cy="40979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Rack</a:t>
            </a:r>
          </a:p>
        </p:txBody>
      </p:sp>
      <p:sp>
        <p:nvSpPr>
          <p:cNvPr id="31" name="Content Placeholder 2"/>
          <p:cNvSpPr txBox="1">
            <a:spLocks/>
          </p:cNvSpPr>
          <p:nvPr/>
        </p:nvSpPr>
        <p:spPr>
          <a:xfrm>
            <a:off x="5895468" y="3055214"/>
            <a:ext cx="2650529" cy="483124"/>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Replication Factor</a:t>
            </a:r>
          </a:p>
        </p:txBody>
      </p:sp>
      <p:sp>
        <p:nvSpPr>
          <p:cNvPr id="32" name="Content Placeholder 2"/>
          <p:cNvSpPr txBox="1">
            <a:spLocks/>
          </p:cNvSpPr>
          <p:nvPr/>
        </p:nvSpPr>
        <p:spPr>
          <a:xfrm>
            <a:off x="5895468" y="2355725"/>
            <a:ext cx="2650529" cy="36971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Cluster</a:t>
            </a:r>
          </a:p>
        </p:txBody>
      </p:sp>
      <p:sp>
        <p:nvSpPr>
          <p:cNvPr id="33" name="TextBox 32"/>
          <p:cNvSpPr txBox="1"/>
          <p:nvPr/>
        </p:nvSpPr>
        <p:spPr>
          <a:xfrm>
            <a:off x="3326335" y="4419838"/>
            <a:ext cx="1332416" cy="369332"/>
          </a:xfrm>
          <a:prstGeom prst="rect">
            <a:avLst/>
          </a:prstGeom>
          <a:noFill/>
        </p:spPr>
        <p:txBody>
          <a:bodyPr wrap="none" rtlCol="0">
            <a:spAutoFit/>
          </a:bodyPr>
          <a:lstStyle/>
          <a:p>
            <a:r>
              <a:rPr lang="en-US" sz="1800" b="1" dirty="0"/>
              <a:t>J</a:t>
            </a:r>
            <a:r>
              <a:rPr lang="en-US" sz="1800" b="1" dirty="0" smtClean="0"/>
              <a:t> == K + M</a:t>
            </a:r>
          </a:p>
        </p:txBody>
      </p:sp>
      <p:sp>
        <p:nvSpPr>
          <p:cNvPr id="34" name="Content Placeholder 2"/>
          <p:cNvSpPr txBox="1">
            <a:spLocks/>
          </p:cNvSpPr>
          <p:nvPr/>
        </p:nvSpPr>
        <p:spPr>
          <a:xfrm>
            <a:off x="5895468" y="1434544"/>
            <a:ext cx="2650529"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Clustering Column</a:t>
            </a:r>
          </a:p>
        </p:txBody>
      </p:sp>
      <p:sp>
        <p:nvSpPr>
          <p:cNvPr id="35" name="Content Placeholder 2"/>
          <p:cNvSpPr txBox="1">
            <a:spLocks/>
          </p:cNvSpPr>
          <p:nvPr/>
        </p:nvSpPr>
        <p:spPr>
          <a:xfrm>
            <a:off x="5895467" y="2692981"/>
            <a:ext cx="2650529" cy="36971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Primary Key</a:t>
            </a:r>
          </a:p>
        </p:txBody>
      </p:sp>
      <p:sp>
        <p:nvSpPr>
          <p:cNvPr id="36" name="Content Placeholder 2"/>
          <p:cNvSpPr txBox="1">
            <a:spLocks/>
          </p:cNvSpPr>
          <p:nvPr/>
        </p:nvSpPr>
        <p:spPr>
          <a:xfrm>
            <a:off x="5895468" y="4067256"/>
            <a:ext cx="2650529" cy="43866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smtClean="0"/>
              <a:t>Partitioning Key</a:t>
            </a:r>
            <a:endParaRPr lang="en-US" sz="1800" b="1" dirty="0"/>
          </a:p>
        </p:txBody>
      </p:sp>
    </p:spTree>
    <p:extLst>
      <p:ext uri="{BB962C8B-B14F-4D97-AF65-F5344CB8AC3E}">
        <p14:creationId xmlns:p14="http://schemas.microsoft.com/office/powerpoint/2010/main" val="2641495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30</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8"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t>When to use Core, Search, (Analytics, Graph) ?</a:t>
            </a:r>
          </a:p>
        </p:txBody>
      </p:sp>
      <p:sp>
        <p:nvSpPr>
          <p:cNvPr id="7" name="Text Placeholder 6"/>
          <p:cNvSpPr>
            <a:spLocks noGrp="1"/>
          </p:cNvSpPr>
          <p:nvPr>
            <p:ph type="body" idx="1"/>
          </p:nvPr>
        </p:nvSpPr>
        <p:spPr>
          <a:xfrm>
            <a:off x="457200" y="3015512"/>
            <a:ext cx="3409406" cy="1189095"/>
          </a:xfrm>
        </p:spPr>
        <p:txBody>
          <a:bodyPr/>
          <a:lstStyle/>
          <a:p>
            <a:r>
              <a:rPr lang="en-US" sz="2000" dirty="0" smtClean="0"/>
              <a:t>Design</a:t>
            </a:r>
            <a:endParaRPr lang="en-US" sz="2000" dirty="0"/>
          </a:p>
        </p:txBody>
      </p:sp>
    </p:spTree>
    <p:extLst>
      <p:ext uri="{BB962C8B-B14F-4D97-AF65-F5344CB8AC3E}">
        <p14:creationId xmlns:p14="http://schemas.microsoft.com/office/powerpoint/2010/main" val="134962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606"/>
            <a:ext cx="8229600" cy="548048"/>
          </a:xfrm>
        </p:spPr>
        <p:txBody>
          <a:bodyPr/>
          <a:lstStyle/>
          <a:p>
            <a:r>
              <a:rPr lang="en-US" dirty="0" smtClean="0"/>
              <a:t>Discussion Lab: When to use Core, Search, (Analytics, Graph) ?</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7" name="Content Placeholder 2"/>
          <p:cNvSpPr>
            <a:spLocks noGrp="1"/>
          </p:cNvSpPr>
          <p:nvPr>
            <p:ph sz="quarter" idx="16"/>
          </p:nvPr>
        </p:nvSpPr>
        <p:spPr>
          <a:xfrm>
            <a:off x="457200" y="1491916"/>
            <a:ext cx="4875196" cy="2216017"/>
          </a:xfrm>
        </p:spPr>
        <p:txBody>
          <a:bodyPr/>
          <a:lstStyle/>
          <a:p>
            <a:r>
              <a:rPr lang="en-US" sz="1800" dirty="0" smtClean="0"/>
              <a:t>SLA must be within 0-10 </a:t>
            </a:r>
            <a:r>
              <a:rPr lang="en-US" sz="1800" dirty="0" err="1" smtClean="0"/>
              <a:t>ms</a:t>
            </a:r>
            <a:r>
              <a:rPr lang="en-US" sz="1800" dirty="0" smtClean="0"/>
              <a:t>, or can be higher (100-250 </a:t>
            </a:r>
            <a:r>
              <a:rPr lang="en-US" sz="1800" dirty="0" err="1" smtClean="0"/>
              <a:t>ms</a:t>
            </a:r>
            <a:r>
              <a:rPr lang="en-US" sz="1800" dirty="0" smtClean="0"/>
              <a:t>+)</a:t>
            </a:r>
          </a:p>
          <a:p>
            <a:r>
              <a:rPr lang="en-US" sz="1800" dirty="0" smtClean="0"/>
              <a:t>Routine’s frequency, concurrency, spread (capacity planning, cost)</a:t>
            </a:r>
          </a:p>
          <a:p>
            <a:r>
              <a:rPr lang="en-US" sz="1800" dirty="0" smtClean="0"/>
              <a:t>Syntactically/functionally, can it even be done</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31</a:t>
            </a:fld>
            <a:endParaRPr lang="uk-UA"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601" y="1491916"/>
            <a:ext cx="3195587" cy="239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392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32</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1296546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33</a:t>
            </a:fld>
            <a:endParaRPr lang="uk-UA" dirty="0"/>
          </a:p>
        </p:txBody>
      </p:sp>
      <p:sp>
        <p:nvSpPr>
          <p:cNvPr id="7" name="Title 6"/>
          <p:cNvSpPr>
            <a:spLocks noGrp="1"/>
          </p:cNvSpPr>
          <p:nvPr>
            <p:ph type="title"/>
          </p:nvPr>
        </p:nvSpPr>
        <p:spPr>
          <a:xfrm>
            <a:off x="457200" y="1927314"/>
            <a:ext cx="8229600" cy="857250"/>
          </a:xfrm>
        </p:spPr>
        <p:txBody>
          <a:bodyPr/>
          <a:lstStyle/>
          <a:p>
            <a:r>
              <a:rPr lang="en-US" dirty="0" smtClean="0"/>
              <a:t>End of Module:</a:t>
            </a:r>
            <a:endParaRPr lang="en-US" dirty="0"/>
          </a:p>
        </p:txBody>
      </p:sp>
    </p:spTree>
    <p:extLst>
      <p:ext uri="{BB962C8B-B14F-4D97-AF65-F5344CB8AC3E}">
        <p14:creationId xmlns:p14="http://schemas.microsoft.com/office/powerpoint/2010/main" val="3295590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34</a:t>
            </a:fld>
            <a:endParaRPr lang="uk-UA" dirty="0"/>
          </a:p>
        </p:txBody>
      </p:sp>
      <p:sp>
        <p:nvSpPr>
          <p:cNvPr id="7" name="Title 6"/>
          <p:cNvSpPr>
            <a:spLocks noGrp="1"/>
          </p:cNvSpPr>
          <p:nvPr>
            <p:ph type="title"/>
          </p:nvPr>
        </p:nvSpPr>
        <p:spPr>
          <a:xfrm>
            <a:off x="457200" y="1927314"/>
            <a:ext cx="8229600" cy="857250"/>
          </a:xfrm>
        </p:spPr>
        <p:txBody>
          <a:bodyPr/>
          <a:lstStyle/>
          <a:p>
            <a:r>
              <a:rPr lang="en-US" dirty="0" smtClean="0"/>
              <a:t>Additional Detail:</a:t>
            </a:r>
            <a:endParaRPr lang="en-US" dirty="0"/>
          </a:p>
        </p:txBody>
      </p:sp>
    </p:spTree>
    <p:extLst>
      <p:ext uri="{BB962C8B-B14F-4D97-AF65-F5344CB8AC3E}">
        <p14:creationId xmlns:p14="http://schemas.microsoft.com/office/powerpoint/2010/main" val="2232555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 Ping Latencies:</a:t>
            </a:r>
            <a:endParaRPr lang="en-US" dirty="0"/>
          </a:p>
        </p:txBody>
      </p:sp>
      <p:sp>
        <p:nvSpPr>
          <p:cNvPr id="3" name="Content Placeholder 2"/>
          <p:cNvSpPr>
            <a:spLocks noGrp="1"/>
          </p:cNvSpPr>
          <p:nvPr>
            <p:ph sz="quarter" idx="16"/>
          </p:nvPr>
        </p:nvSpPr>
        <p:spPr>
          <a:xfrm>
            <a:off x="198120" y="4526546"/>
            <a:ext cx="2453640" cy="365123"/>
          </a:xfrm>
        </p:spPr>
        <p:txBody>
          <a:bodyPr/>
          <a:lstStyle/>
          <a:p>
            <a:pPr marL="6350" indent="0">
              <a:buNone/>
            </a:pPr>
            <a:r>
              <a:rPr lang="en-US" sz="1000" dirty="0"/>
              <a:t>Source: https://wondernetwork.com/pings</a:t>
            </a:r>
          </a:p>
        </p:txBody>
      </p:sp>
      <p:pic>
        <p:nvPicPr>
          <p:cNvPr id="7" name="Picture Placeholder 6"/>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3845" r="13845"/>
          <a:stretch>
            <a:fillRect/>
          </a:stretch>
        </p:blipFill>
        <p:spPr>
          <a:xfrm>
            <a:off x="5067300" y="353743"/>
            <a:ext cx="3380312" cy="4247294"/>
          </a:xfrm>
        </p:spPr>
      </p:pic>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35</a:t>
            </a:fld>
            <a:endParaRPr lang="uk-UA"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53503"/>
            <a:ext cx="3709987"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149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Wikipedia.com: </a:t>
            </a:r>
            <a:r>
              <a:rPr lang="en-US" dirty="0" err="1" smtClean="0"/>
              <a:t>Tf-Idf</a:t>
            </a:r>
            <a:r>
              <a:rPr lang="en-US" dirty="0" smtClean="0"/>
              <a:t> Style Indexes</a:t>
            </a:r>
            <a:endParaRPr lang="en-US"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36</a:t>
            </a:fld>
            <a:endParaRPr lang="uk-UA" dirty="0"/>
          </a:p>
        </p:txBody>
      </p:sp>
      <p:sp>
        <p:nvSpPr>
          <p:cNvPr id="7" name="Content Placeholder 7"/>
          <p:cNvSpPr>
            <a:spLocks noGrp="1"/>
          </p:cNvSpPr>
          <p:nvPr>
            <p:ph sz="quarter" idx="16"/>
          </p:nvPr>
        </p:nvSpPr>
        <p:spPr>
          <a:xfrm>
            <a:off x="568133" y="818520"/>
            <a:ext cx="5144460" cy="3480260"/>
          </a:xfrm>
        </p:spPr>
        <p:txBody>
          <a:bodyPr/>
          <a:lstStyle/>
          <a:p>
            <a:r>
              <a:rPr lang="en-US" dirty="0" smtClean="0"/>
              <a:t>“Nowadays</a:t>
            </a:r>
            <a:r>
              <a:rPr lang="en-US" dirty="0"/>
              <a:t>, </a:t>
            </a:r>
            <a:r>
              <a:rPr lang="en-US" dirty="0" err="1" smtClean="0"/>
              <a:t>Tf-Idf</a:t>
            </a:r>
            <a:r>
              <a:rPr lang="en-US" dirty="0" smtClean="0"/>
              <a:t> </a:t>
            </a:r>
            <a:r>
              <a:rPr lang="en-US" dirty="0"/>
              <a:t>is one of the most popular term-weighting schemes; 83% of text-based recommender systems in the domain of digital libraries use </a:t>
            </a:r>
            <a:r>
              <a:rPr lang="en-US" dirty="0" err="1"/>
              <a:t>tf-idf</a:t>
            </a:r>
            <a:r>
              <a:rPr lang="en-US" dirty="0" smtClean="0"/>
              <a:t>.</a:t>
            </a:r>
          </a:p>
          <a:p>
            <a:endParaRPr lang="en-US" dirty="0"/>
          </a:p>
          <a:p>
            <a:r>
              <a:rPr lang="en-US" dirty="0" smtClean="0"/>
              <a:t>“Term </a:t>
            </a:r>
            <a:r>
              <a:rPr lang="en-US" dirty="0"/>
              <a:t>frequency - t</a:t>
            </a:r>
            <a:r>
              <a:rPr lang="en-US" dirty="0" smtClean="0"/>
              <a:t>he </a:t>
            </a:r>
            <a:r>
              <a:rPr lang="en-US" dirty="0"/>
              <a:t>simplest choice is to use the </a:t>
            </a:r>
            <a:r>
              <a:rPr lang="en-US" i="1" dirty="0"/>
              <a:t>raw count</a:t>
            </a:r>
            <a:r>
              <a:rPr lang="en-US" dirty="0"/>
              <a:t> of a term in a </a:t>
            </a:r>
            <a:r>
              <a:rPr lang="en-US" dirty="0" smtClean="0"/>
              <a:t>document.</a:t>
            </a:r>
          </a:p>
          <a:p>
            <a:r>
              <a:rPr lang="en-US" dirty="0" smtClean="0"/>
              <a:t>“Inverse </a:t>
            </a:r>
            <a:r>
              <a:rPr lang="en-US" dirty="0"/>
              <a:t>document frequency - is a measure of how much information the word provides, that is, whether the term is common or rare across all documents. It is the </a:t>
            </a:r>
            <a:r>
              <a:rPr lang="en-US" dirty="0" smtClean="0"/>
              <a:t>inverse </a:t>
            </a:r>
            <a:r>
              <a:rPr lang="en-US" dirty="0"/>
              <a:t>fraction of the documents that contain the word, obtained by dividing the total number of documents by the number of documents containing the </a:t>
            </a:r>
            <a:r>
              <a:rPr lang="en-US" dirty="0" smtClean="0"/>
              <a:t>term.</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428" y="977582"/>
            <a:ext cx="1849437" cy="284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960845" y="4286447"/>
            <a:ext cx="2539478" cy="400110"/>
          </a:xfrm>
          <a:prstGeom prst="rect">
            <a:avLst/>
          </a:prstGeom>
          <a:noFill/>
        </p:spPr>
        <p:txBody>
          <a:bodyPr wrap="none" rtlCol="0">
            <a:spAutoFit/>
          </a:bodyPr>
          <a:lstStyle/>
          <a:p>
            <a:r>
              <a:rPr lang="en-US" sz="1000" dirty="0"/>
              <a:t>Source: </a:t>
            </a:r>
            <a:r>
              <a:rPr lang="en-US" sz="1000" dirty="0">
                <a:hlinkClick r:id="rId4"/>
              </a:rPr>
              <a:t>https://</a:t>
            </a:r>
            <a:r>
              <a:rPr lang="en-US" sz="1000" dirty="0" smtClean="0">
                <a:hlinkClick r:id="rId4"/>
              </a:rPr>
              <a:t>en.wikipedia.org/wiki/Tf-idf</a:t>
            </a:r>
            <a:endParaRPr lang="en-US" sz="1000" dirty="0" smtClean="0"/>
          </a:p>
          <a:p>
            <a:r>
              <a:rPr lang="en-US" sz="1000" dirty="0"/>
              <a:t>https://en.wikipedia.org/wiki/Bitmap_index</a:t>
            </a:r>
            <a:endParaRPr lang="en-US" sz="1000" dirty="0" smtClean="0"/>
          </a:p>
        </p:txBody>
      </p:sp>
    </p:spTree>
    <p:extLst>
      <p:ext uri="{BB962C8B-B14F-4D97-AF65-F5344CB8AC3E}">
        <p14:creationId xmlns:p14="http://schemas.microsoft.com/office/powerpoint/2010/main" val="4025828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Tf-Idf</a:t>
            </a:r>
            <a:r>
              <a:rPr lang="en-US" dirty="0" smtClean="0"/>
              <a:t> (bitmap index) example-</a:t>
            </a:r>
            <a:endParaRPr lang="en-US"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37</a:t>
            </a:fld>
            <a:endParaRPr lang="uk-UA"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25" y="1265924"/>
            <a:ext cx="5756938" cy="228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a:spLocks noGrp="1"/>
          </p:cNvSpPr>
          <p:nvPr>
            <p:ph sz="quarter" idx="16"/>
          </p:nvPr>
        </p:nvSpPr>
        <p:spPr>
          <a:xfrm>
            <a:off x="6431799" y="270472"/>
            <a:ext cx="2606323" cy="2138422"/>
          </a:xfrm>
        </p:spPr>
        <p:txBody>
          <a:bodyPr/>
          <a:lstStyle/>
          <a:p>
            <a:pPr marL="6350" indent="0">
              <a:buNone/>
            </a:pPr>
            <a:r>
              <a:rPr lang="en-US" sz="1800" dirty="0" smtClean="0"/>
              <a:t>The y-axis is populated with terms (tokens) extracted from a given column value.</a:t>
            </a:r>
          </a:p>
          <a:p>
            <a:pPr marL="6350" indent="0">
              <a:buNone/>
            </a:pPr>
            <a:r>
              <a:rPr lang="en-US" sz="1800" dirty="0" smtClean="0"/>
              <a:t>The x-axis is the primary key to a given row.</a:t>
            </a:r>
          </a:p>
          <a:p>
            <a:pPr marL="6350" indent="0">
              <a:buNone/>
            </a:pPr>
            <a:r>
              <a:rPr lang="en-US" sz="1800" dirty="0" smtClean="0"/>
              <a:t>1 represents true, zero false.</a:t>
            </a:r>
          </a:p>
          <a:p>
            <a:pPr marL="6350" indent="0">
              <a:buNone/>
            </a:pPr>
            <a:endParaRPr lang="en-US" sz="1800" dirty="0"/>
          </a:p>
          <a:p>
            <a:pPr marL="6350" indent="0">
              <a:buNone/>
            </a:pPr>
            <a:r>
              <a:rPr lang="en-US" sz="1800" dirty="0" smtClean="0"/>
              <a:t>Which rows contain the value, “trot” ?</a:t>
            </a:r>
          </a:p>
          <a:p>
            <a:pPr marL="6350" indent="0">
              <a:buNone/>
            </a:pPr>
            <a:r>
              <a:rPr lang="en-US" sz="1800" dirty="0" smtClean="0"/>
              <a:t>Which rows contain the values “trot” and “ponies” ?</a:t>
            </a:r>
            <a:endParaRPr lang="en-US" sz="1800" dirty="0"/>
          </a:p>
        </p:txBody>
      </p:sp>
    </p:spTree>
    <p:extLst>
      <p:ext uri="{BB962C8B-B14F-4D97-AF65-F5344CB8AC3E}">
        <p14:creationId xmlns:p14="http://schemas.microsoft.com/office/powerpoint/2010/main" val="2143886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496"/>
            <a:ext cx="4846320" cy="548048"/>
          </a:xfrm>
        </p:spPr>
        <p:txBody>
          <a:bodyPr/>
          <a:lstStyle/>
          <a:p>
            <a:r>
              <a:rPr lang="en-US" dirty="0" smtClean="0"/>
              <a:t>Product Compatibility Matrix:</a:t>
            </a:r>
            <a:br>
              <a:rPr lang="en-US" dirty="0" smtClean="0"/>
            </a:br>
            <a:r>
              <a:rPr lang="en-US" dirty="0" smtClean="0"/>
              <a:t>DSE and Cassandra</a:t>
            </a:r>
            <a:endParaRPr lang="en-US" dirty="0"/>
          </a:p>
        </p:txBody>
      </p:sp>
      <p:sp>
        <p:nvSpPr>
          <p:cNvPr id="3" name="Content Placeholder 2"/>
          <p:cNvSpPr>
            <a:spLocks noGrp="1"/>
          </p:cNvSpPr>
          <p:nvPr>
            <p:ph sz="quarter" idx="16"/>
          </p:nvPr>
        </p:nvSpPr>
        <p:spPr>
          <a:xfrm>
            <a:off x="99060" y="1924543"/>
            <a:ext cx="4415188" cy="1781183"/>
          </a:xfrm>
        </p:spPr>
        <p:txBody>
          <a:bodyPr/>
          <a:lstStyle/>
          <a:p>
            <a:pPr marL="6350" indent="0" defTabSz="231775">
              <a:buNone/>
            </a:pPr>
            <a:r>
              <a:rPr lang="en-US" sz="1800" dirty="0" smtClean="0"/>
              <a:t>Determining which version of DSE maps to which version of Cassandra-</a:t>
            </a:r>
          </a:p>
          <a:p>
            <a:pPr marL="6350" indent="0" defTabSz="231775">
              <a:buNone/>
            </a:pPr>
            <a:r>
              <a:rPr lang="en-US" sz="1400" dirty="0" smtClean="0"/>
              <a:t>Source: https</a:t>
            </a:r>
            <a:r>
              <a:rPr lang="en-US" sz="1400" dirty="0"/>
              <a:t>://docs.datastax.com/en/landing_page/doc/landing_page/compatibility.html</a:t>
            </a:r>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38</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517" y="178829"/>
            <a:ext cx="3690057" cy="451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41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4496"/>
            <a:ext cx="8229600" cy="548048"/>
          </a:xfrm>
        </p:spPr>
        <p:txBody>
          <a:bodyPr/>
          <a:lstStyle/>
          <a:p>
            <a:r>
              <a:rPr lang="en-US" dirty="0" smtClean="0"/>
              <a:t>Performance: </a:t>
            </a:r>
            <a:r>
              <a:rPr lang="en-US" dirty="0" err="1" smtClean="0"/>
              <a:t>Mat.View</a:t>
            </a:r>
            <a:r>
              <a:rPr lang="en-US" dirty="0" smtClean="0"/>
              <a:t> versus</a:t>
            </a:r>
            <a:br>
              <a:rPr lang="en-US" dirty="0" smtClean="0"/>
            </a:br>
            <a:r>
              <a:rPr lang="en-US" dirty="0" smtClean="0"/>
              <a:t>Secondary Indexes </a:t>
            </a:r>
            <a:endParaRPr lang="en-US" dirty="0"/>
          </a:p>
        </p:txBody>
      </p:sp>
      <p:sp>
        <p:nvSpPr>
          <p:cNvPr id="3" name="Content Placeholder 2"/>
          <p:cNvSpPr>
            <a:spLocks noGrp="1"/>
          </p:cNvSpPr>
          <p:nvPr>
            <p:ph sz="quarter" idx="16"/>
          </p:nvPr>
        </p:nvSpPr>
        <p:spPr>
          <a:xfrm>
            <a:off x="6179419" y="241004"/>
            <a:ext cx="2737156" cy="3480260"/>
          </a:xfrm>
        </p:spPr>
        <p:txBody>
          <a:bodyPr/>
          <a:lstStyle/>
          <a:p>
            <a:pPr marL="6350" indent="0">
              <a:buNone/>
            </a:pPr>
            <a:r>
              <a:rPr lang="en-US" sz="1800" dirty="0" smtClean="0"/>
              <a:t>“The </a:t>
            </a:r>
            <a:r>
              <a:rPr lang="en-US" sz="1800" dirty="0"/>
              <a:t>performance difference is dramatic even for small clusters, but even more important we see that indexed performance levels off when doubling from 8 to 16 nodes in the (AWS m3.xl) cluster, as the scatter/gather overhead starts to become </a:t>
            </a:r>
            <a:r>
              <a:rPr lang="en-US" sz="1800" dirty="0" smtClean="0"/>
              <a:t>significant.</a:t>
            </a:r>
            <a:endParaRPr lang="en-US" sz="1800" dirty="0"/>
          </a:p>
          <a:p>
            <a:pPr marL="6350" indent="0">
              <a:buNone/>
            </a:pPr>
            <a:r>
              <a:rPr lang="en-US" sz="1400" dirty="0" smtClean="0"/>
              <a:t>Source: </a:t>
            </a:r>
            <a:r>
              <a:rPr lang="en-US" sz="1400" dirty="0"/>
              <a:t>https://www.datastax.com/dev/blog/materialized-view-performance-in-cassandra-3-x</a:t>
            </a:r>
          </a:p>
          <a:p>
            <a:pPr marL="6350" indent="0">
              <a:buNone/>
            </a:pPr>
            <a:endParaRPr lang="en-US" sz="1800"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39</a:t>
            </a:fld>
            <a:endParaRPr lang="uk-U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63" y="1227297"/>
            <a:ext cx="5874141" cy="317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794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4</a:t>
            </a:fld>
            <a:endParaRPr lang="uk-UA"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177046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Solutions:</a:t>
            </a:r>
            <a:endParaRPr lang="en-US" dirty="0"/>
          </a:p>
        </p:txBody>
      </p:sp>
      <p:sp>
        <p:nvSpPr>
          <p:cNvPr id="5" name="Date Placeholder 4"/>
          <p:cNvSpPr>
            <a:spLocks noGrp="1"/>
          </p:cNvSpPr>
          <p:nvPr>
            <p:ph type="dt" sz="half" idx="12"/>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40</a:t>
            </a:fld>
            <a:endParaRPr lang="uk-UA" dirty="0"/>
          </a:p>
        </p:txBody>
      </p:sp>
    </p:spTree>
    <p:extLst>
      <p:ext uri="{BB962C8B-B14F-4D97-AF65-F5344CB8AC3E}">
        <p14:creationId xmlns:p14="http://schemas.microsoft.com/office/powerpoint/2010/main" val="2563969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Lab: (One) DSE Object Hierarchy</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41</a:t>
            </a:fld>
            <a:endParaRPr lang="uk-UA" dirty="0"/>
          </a:p>
        </p:txBody>
      </p:sp>
      <p:sp>
        <p:nvSpPr>
          <p:cNvPr id="6" name="Rounded Rectangle 5"/>
          <p:cNvSpPr/>
          <p:nvPr/>
        </p:nvSpPr>
        <p:spPr>
          <a:xfrm>
            <a:off x="3189977" y="3445038"/>
            <a:ext cx="1549668" cy="51976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a:t>
            </a:r>
            <a:endParaRPr lang="en-US" dirty="0">
              <a:solidFill>
                <a:schemeClr val="tx1"/>
              </a:solidFill>
            </a:endParaRPr>
          </a:p>
        </p:txBody>
      </p:sp>
      <p:sp>
        <p:nvSpPr>
          <p:cNvPr id="8" name="Rounded Rectangle 7"/>
          <p:cNvSpPr/>
          <p:nvPr/>
        </p:nvSpPr>
        <p:spPr>
          <a:xfrm>
            <a:off x="298384" y="864672"/>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a:t>
            </a:r>
            <a:endParaRPr lang="en-US" dirty="0">
              <a:solidFill>
                <a:schemeClr val="tx1"/>
              </a:solidFill>
            </a:endParaRPr>
          </a:p>
        </p:txBody>
      </p:sp>
      <p:sp>
        <p:nvSpPr>
          <p:cNvPr id="9" name="Rounded Rectangle 8"/>
          <p:cNvSpPr/>
          <p:nvPr/>
        </p:nvSpPr>
        <p:spPr>
          <a:xfrm>
            <a:off x="729917" y="1936283"/>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a:t>
            </a:r>
            <a:endParaRPr lang="en-US" dirty="0">
              <a:solidFill>
                <a:schemeClr val="tx1"/>
              </a:solidFill>
            </a:endParaRPr>
          </a:p>
        </p:txBody>
      </p:sp>
      <p:sp>
        <p:nvSpPr>
          <p:cNvPr id="10" name="Rounded Rectangle 9"/>
          <p:cNvSpPr/>
          <p:nvPr/>
        </p:nvSpPr>
        <p:spPr>
          <a:xfrm>
            <a:off x="2551501" y="2795332"/>
            <a:ext cx="1549668" cy="519764"/>
          </a:xfrm>
          <a:prstGeom prst="round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a:t>
            </a:r>
            <a:endParaRPr lang="en-US" dirty="0">
              <a:solidFill>
                <a:schemeClr val="tx1"/>
              </a:solidFill>
            </a:endParaRPr>
          </a:p>
        </p:txBody>
      </p:sp>
      <p:sp>
        <p:nvSpPr>
          <p:cNvPr id="12" name="Bent-Up Arrow 11"/>
          <p:cNvSpPr/>
          <p:nvPr/>
        </p:nvSpPr>
        <p:spPr>
          <a:xfrm rot="5400000">
            <a:off x="2924481" y="3423385"/>
            <a:ext cx="365760" cy="348115"/>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p:cNvSpPr/>
          <p:nvPr/>
        </p:nvSpPr>
        <p:spPr>
          <a:xfrm rot="5400000">
            <a:off x="242641" y="1687230"/>
            <a:ext cx="777233" cy="348115"/>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02132" y="1747787"/>
            <a:ext cx="4687502" cy="822161"/>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759245" y="1384436"/>
            <a:ext cx="1774254" cy="694623"/>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a:t>
            </a:r>
            <a:endParaRPr lang="en-US" dirty="0">
              <a:solidFill>
                <a:schemeClr val="tx1"/>
              </a:solidFill>
            </a:endParaRPr>
          </a:p>
        </p:txBody>
      </p:sp>
      <p:sp>
        <p:nvSpPr>
          <p:cNvPr id="16" name="Rounded Rectangle 15"/>
          <p:cNvSpPr/>
          <p:nvPr/>
        </p:nvSpPr>
        <p:spPr>
          <a:xfrm>
            <a:off x="3397720" y="1536836"/>
            <a:ext cx="944880" cy="39944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t>
            </a:r>
            <a:r>
              <a:rPr lang="en-US" dirty="0" smtClean="0">
                <a:solidFill>
                  <a:schemeClr val="tx1"/>
                </a:solidFill>
              </a:rPr>
              <a:t>:</a:t>
            </a:r>
            <a:endParaRPr lang="en-US" dirty="0">
              <a:solidFill>
                <a:schemeClr val="tx1"/>
              </a:solidFill>
            </a:endParaRPr>
          </a:p>
        </p:txBody>
      </p:sp>
      <p:grpSp>
        <p:nvGrpSpPr>
          <p:cNvPr id="18" name="Group 17"/>
          <p:cNvGrpSpPr/>
          <p:nvPr/>
        </p:nvGrpSpPr>
        <p:grpSpPr>
          <a:xfrm>
            <a:off x="1848052" y="2316058"/>
            <a:ext cx="741148" cy="844234"/>
            <a:chOff x="1848052" y="2595188"/>
            <a:chExt cx="741148" cy="844234"/>
          </a:xfrm>
        </p:grpSpPr>
        <p:sp>
          <p:nvSpPr>
            <p:cNvPr id="11" name="Bent-Up Arrow 10"/>
            <p:cNvSpPr/>
            <p:nvPr/>
          </p:nvSpPr>
          <p:spPr>
            <a:xfrm rot="5400000">
              <a:off x="2035746" y="2885968"/>
              <a:ext cx="365760" cy="741148"/>
            </a:xfrm>
            <a:prstGeom prst="bentUpArrow">
              <a:avLst/>
            </a:prstGeom>
            <a:solidFill>
              <a:srgbClr val="FFC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1886552" y="2595188"/>
              <a:ext cx="9625" cy="467626"/>
            </a:xfrm>
            <a:prstGeom prst="line">
              <a:avLst/>
            </a:prstGeom>
            <a:ln w="825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 name="Rounded Rectangle 18"/>
          <p:cNvSpPr/>
          <p:nvPr/>
        </p:nvSpPr>
        <p:spPr>
          <a:xfrm>
            <a:off x="354532" y="1607423"/>
            <a:ext cx="2051784" cy="2357380"/>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05331" y="3462682"/>
            <a:ext cx="1774254" cy="694623"/>
          </a:xfrm>
          <a:prstGeom prst="roundRect">
            <a:avLst/>
          </a:prstGeom>
          <a:solidFill>
            <a:schemeClr val="bg1"/>
          </a:solid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a:t>
            </a:r>
            <a:endParaRPr lang="en-US" dirty="0">
              <a:solidFill>
                <a:schemeClr val="tx1"/>
              </a:solidFill>
            </a:endParaRPr>
          </a:p>
        </p:txBody>
      </p:sp>
      <p:sp>
        <p:nvSpPr>
          <p:cNvPr id="21" name="Rounded Rectangle 20"/>
          <p:cNvSpPr/>
          <p:nvPr/>
        </p:nvSpPr>
        <p:spPr>
          <a:xfrm>
            <a:off x="1113325" y="3610271"/>
            <a:ext cx="944880" cy="399447"/>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t>
            </a:r>
            <a:r>
              <a:rPr lang="en-US" dirty="0" smtClean="0">
                <a:solidFill>
                  <a:schemeClr val="tx1"/>
                </a:solidFill>
              </a:rPr>
              <a:t>:</a:t>
            </a:r>
            <a:endParaRPr lang="en-US" dirty="0">
              <a:solidFill>
                <a:schemeClr val="tx1"/>
              </a:solidFill>
            </a:endParaRPr>
          </a:p>
        </p:txBody>
      </p:sp>
      <p:sp>
        <p:nvSpPr>
          <p:cNvPr id="22" name="TextBox 21"/>
          <p:cNvSpPr txBox="1"/>
          <p:nvPr/>
        </p:nvSpPr>
        <p:spPr>
          <a:xfrm>
            <a:off x="6186555" y="1142697"/>
            <a:ext cx="1345240" cy="369332"/>
          </a:xfrm>
          <a:prstGeom prst="rect">
            <a:avLst/>
          </a:prstGeom>
          <a:noFill/>
        </p:spPr>
        <p:txBody>
          <a:bodyPr wrap="none" rtlCol="0">
            <a:spAutoFit/>
          </a:bodyPr>
          <a:lstStyle/>
          <a:p>
            <a:r>
              <a:rPr lang="en-US" sz="1800" b="1" dirty="0" smtClean="0"/>
              <a:t>E == G + H</a:t>
            </a:r>
          </a:p>
        </p:txBody>
      </p:sp>
      <p:sp>
        <p:nvSpPr>
          <p:cNvPr id="25" name="Content Placeholder 2"/>
          <p:cNvSpPr txBox="1">
            <a:spLocks/>
          </p:cNvSpPr>
          <p:nvPr/>
        </p:nvSpPr>
        <p:spPr>
          <a:xfrm>
            <a:off x="6646239" y="1638690"/>
            <a:ext cx="2650529" cy="383148"/>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Replication Strategy</a:t>
            </a:r>
            <a:endParaRPr lang="en-US" sz="1400" b="1" dirty="0"/>
          </a:p>
        </p:txBody>
      </p:sp>
      <p:sp>
        <p:nvSpPr>
          <p:cNvPr id="26" name="Content Placeholder 2"/>
          <p:cNvSpPr txBox="1">
            <a:spLocks/>
          </p:cNvSpPr>
          <p:nvPr/>
        </p:nvSpPr>
        <p:spPr>
          <a:xfrm>
            <a:off x="3564369" y="3541419"/>
            <a:ext cx="2650529" cy="38475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Node (host)</a:t>
            </a:r>
          </a:p>
        </p:txBody>
      </p:sp>
      <p:sp>
        <p:nvSpPr>
          <p:cNvPr id="27" name="Content Placeholder 2"/>
          <p:cNvSpPr txBox="1">
            <a:spLocks/>
          </p:cNvSpPr>
          <p:nvPr/>
        </p:nvSpPr>
        <p:spPr>
          <a:xfrm>
            <a:off x="843815" y="4109182"/>
            <a:ext cx="2650529"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err="1" smtClean="0"/>
              <a:t>Keyspace</a:t>
            </a:r>
            <a:endParaRPr lang="en-US" sz="1400" b="1" dirty="0" smtClean="0"/>
          </a:p>
        </p:txBody>
      </p:sp>
      <p:sp>
        <p:nvSpPr>
          <p:cNvPr id="28" name="Content Placeholder 2"/>
          <p:cNvSpPr txBox="1">
            <a:spLocks/>
          </p:cNvSpPr>
          <p:nvPr/>
        </p:nvSpPr>
        <p:spPr>
          <a:xfrm>
            <a:off x="1450208" y="3660252"/>
            <a:ext cx="2650529" cy="37005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Table</a:t>
            </a:r>
          </a:p>
        </p:txBody>
      </p:sp>
      <p:sp>
        <p:nvSpPr>
          <p:cNvPr id="29" name="Content Placeholder 2"/>
          <p:cNvSpPr txBox="1">
            <a:spLocks/>
          </p:cNvSpPr>
          <p:nvPr/>
        </p:nvSpPr>
        <p:spPr>
          <a:xfrm>
            <a:off x="1101718" y="2044207"/>
            <a:ext cx="2650529" cy="43866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Data center</a:t>
            </a:r>
            <a:endParaRPr lang="en-US" sz="1400" b="1" dirty="0"/>
          </a:p>
        </p:txBody>
      </p:sp>
      <p:sp>
        <p:nvSpPr>
          <p:cNvPr id="30" name="Content Placeholder 2"/>
          <p:cNvSpPr txBox="1">
            <a:spLocks/>
          </p:cNvSpPr>
          <p:nvPr/>
        </p:nvSpPr>
        <p:spPr>
          <a:xfrm>
            <a:off x="2991053" y="2898444"/>
            <a:ext cx="2650529" cy="40979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Rack</a:t>
            </a:r>
          </a:p>
        </p:txBody>
      </p:sp>
      <p:sp>
        <p:nvSpPr>
          <p:cNvPr id="31" name="Content Placeholder 2"/>
          <p:cNvSpPr txBox="1">
            <a:spLocks/>
          </p:cNvSpPr>
          <p:nvPr/>
        </p:nvSpPr>
        <p:spPr>
          <a:xfrm>
            <a:off x="6036271" y="1887756"/>
            <a:ext cx="2650529" cy="483124"/>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 Replication Factor</a:t>
            </a:r>
          </a:p>
        </p:txBody>
      </p:sp>
      <p:sp>
        <p:nvSpPr>
          <p:cNvPr id="32" name="Content Placeholder 2"/>
          <p:cNvSpPr txBox="1">
            <a:spLocks/>
          </p:cNvSpPr>
          <p:nvPr/>
        </p:nvSpPr>
        <p:spPr>
          <a:xfrm>
            <a:off x="734731" y="996911"/>
            <a:ext cx="2650529" cy="36971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Cluster</a:t>
            </a:r>
          </a:p>
        </p:txBody>
      </p:sp>
      <p:sp>
        <p:nvSpPr>
          <p:cNvPr id="33" name="Content Placeholder 2"/>
          <p:cNvSpPr txBox="1">
            <a:spLocks/>
          </p:cNvSpPr>
          <p:nvPr/>
        </p:nvSpPr>
        <p:spPr>
          <a:xfrm>
            <a:off x="3713747" y="1575967"/>
            <a:ext cx="2650529" cy="37005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Table</a:t>
            </a:r>
          </a:p>
        </p:txBody>
      </p:sp>
      <p:sp>
        <p:nvSpPr>
          <p:cNvPr id="34" name="Content Placeholder 2"/>
          <p:cNvSpPr txBox="1">
            <a:spLocks/>
          </p:cNvSpPr>
          <p:nvPr/>
        </p:nvSpPr>
        <p:spPr>
          <a:xfrm>
            <a:off x="5460727" y="1638690"/>
            <a:ext cx="2650529"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err="1" smtClean="0"/>
              <a:t>Keyspace</a:t>
            </a:r>
            <a:r>
              <a:rPr lang="en-US" sz="1400" b="1" dirty="0" smtClean="0"/>
              <a:t> ==</a:t>
            </a:r>
          </a:p>
        </p:txBody>
      </p:sp>
      <p:sp>
        <p:nvSpPr>
          <p:cNvPr id="35" name="Content Placeholder 2"/>
          <p:cNvSpPr txBox="1">
            <a:spLocks/>
          </p:cNvSpPr>
          <p:nvPr/>
        </p:nvSpPr>
        <p:spPr>
          <a:xfrm>
            <a:off x="3176389" y="1104767"/>
            <a:ext cx="2650529"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err="1" smtClean="0"/>
              <a:t>Keyspace</a:t>
            </a:r>
            <a:endParaRPr lang="en-US" sz="1400" b="1" dirty="0" smtClean="0"/>
          </a:p>
        </p:txBody>
      </p:sp>
      <p:sp>
        <p:nvSpPr>
          <p:cNvPr id="36" name="TextBox 35"/>
          <p:cNvSpPr txBox="1"/>
          <p:nvPr/>
        </p:nvSpPr>
        <p:spPr>
          <a:xfrm>
            <a:off x="6281850" y="2645157"/>
            <a:ext cx="1332416" cy="369332"/>
          </a:xfrm>
          <a:prstGeom prst="rect">
            <a:avLst/>
          </a:prstGeom>
          <a:noFill/>
        </p:spPr>
        <p:txBody>
          <a:bodyPr wrap="none" rtlCol="0">
            <a:spAutoFit/>
          </a:bodyPr>
          <a:lstStyle/>
          <a:p>
            <a:r>
              <a:rPr lang="en-US" sz="1800" b="1" dirty="0"/>
              <a:t>J</a:t>
            </a:r>
            <a:r>
              <a:rPr lang="en-US" sz="1800" b="1" dirty="0" smtClean="0"/>
              <a:t> == K + M</a:t>
            </a:r>
          </a:p>
        </p:txBody>
      </p:sp>
      <p:sp>
        <p:nvSpPr>
          <p:cNvPr id="37" name="Content Placeholder 2"/>
          <p:cNvSpPr txBox="1">
            <a:spLocks/>
          </p:cNvSpPr>
          <p:nvPr/>
        </p:nvSpPr>
        <p:spPr>
          <a:xfrm>
            <a:off x="6000169" y="3317477"/>
            <a:ext cx="1959920" cy="44519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 Clustering Column</a:t>
            </a:r>
          </a:p>
        </p:txBody>
      </p:sp>
      <p:sp>
        <p:nvSpPr>
          <p:cNvPr id="38" name="Content Placeholder 2"/>
          <p:cNvSpPr txBox="1">
            <a:spLocks/>
          </p:cNvSpPr>
          <p:nvPr/>
        </p:nvSpPr>
        <p:spPr>
          <a:xfrm>
            <a:off x="5533910" y="3044849"/>
            <a:ext cx="2650529" cy="369713"/>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Primary Key ==</a:t>
            </a:r>
          </a:p>
        </p:txBody>
      </p:sp>
      <p:sp>
        <p:nvSpPr>
          <p:cNvPr id="39" name="Content Placeholder 2"/>
          <p:cNvSpPr txBox="1">
            <a:spLocks/>
          </p:cNvSpPr>
          <p:nvPr/>
        </p:nvSpPr>
        <p:spPr>
          <a:xfrm>
            <a:off x="7025059" y="3031151"/>
            <a:ext cx="1661742" cy="43866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400" b="1" dirty="0" smtClean="0"/>
              <a:t>Partitioning Key</a:t>
            </a:r>
            <a:endParaRPr lang="en-US" sz="1400" b="1" dirty="0"/>
          </a:p>
        </p:txBody>
      </p:sp>
    </p:spTree>
    <p:extLst>
      <p:ext uri="{BB962C8B-B14F-4D97-AF65-F5344CB8AC3E}">
        <p14:creationId xmlns:p14="http://schemas.microsoft.com/office/powerpoint/2010/main" val="313375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Wikiepdia.com: Brewer’s CAP Theorem</a:t>
            </a:r>
            <a:endParaRPr lang="en-US" dirty="0"/>
          </a:p>
        </p:txBody>
      </p:sp>
      <p:sp>
        <p:nvSpPr>
          <p:cNvPr id="8" name="Content Placeholder 7"/>
          <p:cNvSpPr>
            <a:spLocks noGrp="1"/>
          </p:cNvSpPr>
          <p:nvPr>
            <p:ph sz="quarter" idx="16"/>
          </p:nvPr>
        </p:nvSpPr>
        <p:spPr>
          <a:xfrm>
            <a:off x="3542339" y="818520"/>
            <a:ext cx="5144460" cy="3480260"/>
          </a:xfrm>
        </p:spPr>
        <p:txBody>
          <a:bodyPr/>
          <a:lstStyle/>
          <a:p>
            <a:pPr marL="6350" indent="0">
              <a:buNone/>
            </a:pPr>
            <a:r>
              <a:rPr lang="en-US" i="1" dirty="0" smtClean="0"/>
              <a:t>Generally</a:t>
            </a:r>
            <a:r>
              <a:rPr lang="en-US" dirty="0" smtClean="0"/>
              <a:t>, choose two:</a:t>
            </a:r>
          </a:p>
          <a:p>
            <a:r>
              <a:rPr lang="en-US" sz="1400" dirty="0" smtClean="0"/>
              <a:t>“Consistency - Every </a:t>
            </a:r>
            <a:r>
              <a:rPr lang="en-US" sz="1400" dirty="0"/>
              <a:t>read receives the most recent write or an </a:t>
            </a:r>
            <a:r>
              <a:rPr lang="en-US" sz="1400" dirty="0" smtClean="0"/>
              <a:t>error</a:t>
            </a:r>
          </a:p>
          <a:p>
            <a:r>
              <a:rPr lang="en-US" sz="1400" dirty="0" smtClean="0"/>
              <a:t>“Availability - Every </a:t>
            </a:r>
            <a:r>
              <a:rPr lang="en-US" sz="1400" dirty="0"/>
              <a:t>request receives a (non-error) response – without guarantee that it contains the most recent </a:t>
            </a:r>
            <a:r>
              <a:rPr lang="en-US" sz="1400" dirty="0" smtClean="0"/>
              <a:t>write</a:t>
            </a:r>
          </a:p>
          <a:p>
            <a:r>
              <a:rPr lang="en-US" sz="1400" dirty="0" smtClean="0"/>
              <a:t>“Partition </a:t>
            </a:r>
            <a:r>
              <a:rPr lang="en-US" sz="1400" dirty="0"/>
              <a:t>- The system continues to operate despite an arbitrary number of messages being dropped (or delayed) by the network between </a:t>
            </a:r>
            <a:r>
              <a:rPr lang="en-US" sz="1400" dirty="0" smtClean="0"/>
              <a:t>nodes</a:t>
            </a:r>
          </a:p>
          <a:p>
            <a:endParaRPr lang="en-US" sz="1400" dirty="0"/>
          </a:p>
          <a:p>
            <a:r>
              <a:rPr lang="en-US" sz="1400" i="1" dirty="0" smtClean="0"/>
              <a:t>“CAP </a:t>
            </a:r>
            <a:r>
              <a:rPr lang="en-US" sz="1400" i="1" dirty="0"/>
              <a:t>is frequently misunderstood as if one has to choose to abandon one of the three guarantees at all times. In fact, the choice is really between consistency and availability only when a network partition or failure happens; at all other times, no trade-off has to be </a:t>
            </a:r>
            <a:r>
              <a:rPr lang="en-US" sz="1400" i="1" dirty="0" smtClean="0"/>
              <a:t>made.</a:t>
            </a:r>
          </a:p>
          <a:p>
            <a:endParaRPr lang="en-US" sz="1400"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5</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43" y="977582"/>
            <a:ext cx="1849437" cy="284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99060" y="4518646"/>
            <a:ext cx="3084499" cy="246221"/>
          </a:xfrm>
          <a:prstGeom prst="rect">
            <a:avLst/>
          </a:prstGeom>
          <a:noFill/>
        </p:spPr>
        <p:txBody>
          <a:bodyPr wrap="none" rtlCol="0">
            <a:spAutoFit/>
          </a:bodyPr>
          <a:lstStyle/>
          <a:p>
            <a:r>
              <a:rPr lang="en-US" sz="1000" dirty="0"/>
              <a:t>Source</a:t>
            </a:r>
            <a:r>
              <a:rPr lang="en-US" sz="1000" dirty="0" smtClean="0"/>
              <a:t>: https</a:t>
            </a:r>
            <a:r>
              <a:rPr lang="en-US" sz="1000" dirty="0"/>
              <a:t>://en.wikipedia.org/wiki/CAP_theorem </a:t>
            </a:r>
            <a:endParaRPr lang="en-US" sz="1000" dirty="0" smtClean="0"/>
          </a:p>
        </p:txBody>
      </p:sp>
    </p:spTree>
    <p:extLst>
      <p:ext uri="{BB962C8B-B14F-4D97-AF65-F5344CB8AC3E}">
        <p14:creationId xmlns:p14="http://schemas.microsoft.com/office/powerpoint/2010/main" val="161804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Data Centers and Consistency Level (CL)</a:t>
            </a:r>
            <a:endParaRPr lang="en-US" dirty="0"/>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6</a:t>
            </a:fld>
            <a:endParaRPr lang="uk-UA" dirty="0"/>
          </a:p>
        </p:txBody>
      </p:sp>
      <p:cxnSp>
        <p:nvCxnSpPr>
          <p:cNvPr id="23" name="Straight Arrow Connector 22"/>
          <p:cNvCxnSpPr/>
          <p:nvPr/>
        </p:nvCxnSpPr>
        <p:spPr>
          <a:xfrm flipV="1">
            <a:off x="1273989" y="2513175"/>
            <a:ext cx="49431" cy="274515"/>
          </a:xfrm>
          <a:prstGeom prst="straightConnector1">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892586" y="2858905"/>
            <a:ext cx="525437" cy="458456"/>
            <a:chOff x="603638" y="2767543"/>
            <a:chExt cx="525437" cy="458456"/>
          </a:xfrm>
        </p:grpSpPr>
        <p:sp>
          <p:nvSpPr>
            <p:cNvPr id="24" name="TextBox 23"/>
            <p:cNvSpPr txBox="1"/>
            <p:nvPr/>
          </p:nvSpPr>
          <p:spPr>
            <a:xfrm>
              <a:off x="603638" y="2979778"/>
              <a:ext cx="434734" cy="246221"/>
            </a:xfrm>
            <a:prstGeom prst="rect">
              <a:avLst/>
            </a:prstGeom>
            <a:noFill/>
          </p:spPr>
          <p:txBody>
            <a:bodyPr wrap="none" rtlCol="0">
              <a:spAutoFit/>
            </a:bodyPr>
            <a:lstStyle/>
            <a:p>
              <a:r>
                <a:rPr lang="en-US" sz="1000" b="1" dirty="0" smtClean="0"/>
                <a:t>App</a:t>
              </a:r>
              <a:endParaRPr lang="en-US" sz="1000" b="1" dirty="0"/>
            </a:p>
          </p:txBody>
        </p:sp>
        <p:pic>
          <p:nvPicPr>
            <p:cNvPr id="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05" y="2767543"/>
              <a:ext cx="308070" cy="30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4" name="TextBox 33"/>
          <p:cNvSpPr txBox="1"/>
          <p:nvPr/>
        </p:nvSpPr>
        <p:spPr>
          <a:xfrm>
            <a:off x="1662779" y="4078856"/>
            <a:ext cx="611065" cy="246221"/>
          </a:xfrm>
          <a:prstGeom prst="rect">
            <a:avLst/>
          </a:prstGeom>
          <a:noFill/>
        </p:spPr>
        <p:txBody>
          <a:bodyPr wrap="none" rtlCol="0">
            <a:spAutoFit/>
          </a:bodyPr>
          <a:lstStyle/>
          <a:p>
            <a:r>
              <a:rPr lang="en-US" sz="1000" b="1" dirty="0" smtClean="0"/>
              <a:t>Clients</a:t>
            </a:r>
            <a:endParaRPr lang="en-US" sz="1000" b="1" dirty="0"/>
          </a:p>
        </p:txBody>
      </p:sp>
      <p:pic>
        <p:nvPicPr>
          <p:cNvPr id="3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41627"/>
            <a:ext cx="550664" cy="36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7" name="Straight Arrow Connector 36"/>
          <p:cNvCxnSpPr/>
          <p:nvPr/>
        </p:nvCxnSpPr>
        <p:spPr>
          <a:xfrm flipV="1">
            <a:off x="846461" y="3317361"/>
            <a:ext cx="161403" cy="3377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547115" y="1292790"/>
            <a:ext cx="904415" cy="400110"/>
          </a:xfrm>
          <a:prstGeom prst="rect">
            <a:avLst/>
          </a:prstGeom>
          <a:noFill/>
        </p:spPr>
        <p:txBody>
          <a:bodyPr wrap="none" rtlCol="0">
            <a:spAutoFit/>
          </a:bodyPr>
          <a:lstStyle/>
          <a:p>
            <a:pPr algn="ctr"/>
            <a:r>
              <a:rPr lang="en-US" sz="1000" b="1" dirty="0" smtClean="0"/>
              <a:t>Network </a:t>
            </a:r>
          </a:p>
          <a:p>
            <a:pPr algn="ctr"/>
            <a:r>
              <a:rPr lang="en-US" sz="1000" b="1" dirty="0" smtClean="0"/>
              <a:t>Interruption</a:t>
            </a:r>
            <a:endParaRPr lang="en-US" sz="1000" b="1" dirty="0"/>
          </a:p>
        </p:txBody>
      </p:sp>
      <p:sp>
        <p:nvSpPr>
          <p:cNvPr id="43" name="Oval 42"/>
          <p:cNvSpPr/>
          <p:nvPr/>
        </p:nvSpPr>
        <p:spPr>
          <a:xfrm>
            <a:off x="1323420" y="1265125"/>
            <a:ext cx="1289785" cy="128978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1169384" y="2134918"/>
            <a:ext cx="390849" cy="259981"/>
            <a:chOff x="3998271" y="2570740"/>
            <a:chExt cx="390849" cy="259981"/>
          </a:xfrm>
        </p:grpSpPr>
        <p:pic>
          <p:nvPicPr>
            <p:cNvPr id="4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48" name="Group 47"/>
          <p:cNvGrpSpPr/>
          <p:nvPr/>
        </p:nvGrpSpPr>
        <p:grpSpPr>
          <a:xfrm>
            <a:off x="1232716" y="1305970"/>
            <a:ext cx="390849" cy="259981"/>
            <a:chOff x="3998271" y="2570740"/>
            <a:chExt cx="390849" cy="259981"/>
          </a:xfrm>
        </p:grpSpPr>
        <p:pic>
          <p:nvPicPr>
            <p:cNvPr id="4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51" name="Group 50"/>
          <p:cNvGrpSpPr/>
          <p:nvPr/>
        </p:nvGrpSpPr>
        <p:grpSpPr>
          <a:xfrm>
            <a:off x="2012245" y="1162801"/>
            <a:ext cx="390849" cy="259981"/>
            <a:chOff x="3998271" y="2570740"/>
            <a:chExt cx="390849" cy="259981"/>
          </a:xfrm>
        </p:grpSpPr>
        <p:pic>
          <p:nvPicPr>
            <p:cNvPr id="5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TextBox 52"/>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54" name="Group 53"/>
          <p:cNvGrpSpPr/>
          <p:nvPr/>
        </p:nvGrpSpPr>
        <p:grpSpPr>
          <a:xfrm>
            <a:off x="1950824" y="2383186"/>
            <a:ext cx="390849" cy="259981"/>
            <a:chOff x="3998271" y="2570740"/>
            <a:chExt cx="390849" cy="259981"/>
          </a:xfrm>
        </p:grpSpPr>
        <p:pic>
          <p:nvPicPr>
            <p:cNvPr id="5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57" name="Group 56"/>
          <p:cNvGrpSpPr/>
          <p:nvPr/>
        </p:nvGrpSpPr>
        <p:grpSpPr>
          <a:xfrm>
            <a:off x="2394099" y="1874937"/>
            <a:ext cx="390849" cy="259981"/>
            <a:chOff x="3998271" y="2570740"/>
            <a:chExt cx="390849" cy="259981"/>
          </a:xfrm>
        </p:grpSpPr>
        <p:pic>
          <p:nvPicPr>
            <p:cNvPr id="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pic>
        <p:nvPicPr>
          <p:cNvPr id="6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66" y="3894027"/>
            <a:ext cx="550664" cy="36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492" y="3539688"/>
            <a:ext cx="550664" cy="36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4" name="Straight Arrow Connector 63"/>
          <p:cNvCxnSpPr/>
          <p:nvPr/>
        </p:nvCxnSpPr>
        <p:spPr>
          <a:xfrm flipV="1">
            <a:off x="1273989" y="3317361"/>
            <a:ext cx="0" cy="4853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1428140" y="3194250"/>
            <a:ext cx="503403" cy="2755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1418023" y="1559071"/>
            <a:ext cx="718108" cy="1299834"/>
          </a:xfrm>
          <a:prstGeom prst="straightConnector1">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990458" y="1012930"/>
            <a:ext cx="2421643" cy="1722400"/>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74" name="Rounded Rectangle 73"/>
          <p:cNvSpPr/>
          <p:nvPr/>
        </p:nvSpPr>
        <p:spPr>
          <a:xfrm>
            <a:off x="1777077" y="930699"/>
            <a:ext cx="1424539" cy="1644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Data Center 1</a:t>
            </a:r>
            <a:endParaRPr lang="en-US" sz="1000" dirty="0">
              <a:solidFill>
                <a:schemeClr val="tx1"/>
              </a:solidFill>
            </a:endParaRPr>
          </a:p>
        </p:txBody>
      </p:sp>
      <p:cxnSp>
        <p:nvCxnSpPr>
          <p:cNvPr id="76" name="Straight Arrow Connector 75"/>
          <p:cNvCxnSpPr/>
          <p:nvPr/>
        </p:nvCxnSpPr>
        <p:spPr>
          <a:xfrm flipV="1">
            <a:off x="1509897" y="2650432"/>
            <a:ext cx="421646" cy="241010"/>
          </a:xfrm>
          <a:prstGeom prst="straightConnector1">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5035508" y="3046525"/>
            <a:ext cx="525437" cy="458456"/>
            <a:chOff x="603638" y="2767543"/>
            <a:chExt cx="525437" cy="458456"/>
          </a:xfrm>
        </p:grpSpPr>
        <p:sp>
          <p:nvSpPr>
            <p:cNvPr id="78" name="TextBox 77"/>
            <p:cNvSpPr txBox="1"/>
            <p:nvPr/>
          </p:nvSpPr>
          <p:spPr>
            <a:xfrm>
              <a:off x="603638" y="2979778"/>
              <a:ext cx="434734" cy="246221"/>
            </a:xfrm>
            <a:prstGeom prst="rect">
              <a:avLst/>
            </a:prstGeom>
            <a:noFill/>
          </p:spPr>
          <p:txBody>
            <a:bodyPr wrap="none" rtlCol="0">
              <a:spAutoFit/>
            </a:bodyPr>
            <a:lstStyle/>
            <a:p>
              <a:r>
                <a:rPr lang="en-US" sz="1000" b="1" dirty="0" smtClean="0"/>
                <a:t>App</a:t>
              </a:r>
              <a:endParaRPr lang="en-US" sz="1000" b="1" dirty="0"/>
            </a:p>
          </p:txBody>
        </p:sp>
        <p:pic>
          <p:nvPicPr>
            <p:cNvPr id="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05" y="2767543"/>
              <a:ext cx="308070" cy="30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0" name="TextBox 79"/>
          <p:cNvSpPr txBox="1"/>
          <p:nvPr/>
        </p:nvSpPr>
        <p:spPr>
          <a:xfrm>
            <a:off x="5183929" y="4490160"/>
            <a:ext cx="611065" cy="246221"/>
          </a:xfrm>
          <a:prstGeom prst="rect">
            <a:avLst/>
          </a:prstGeom>
          <a:noFill/>
        </p:spPr>
        <p:txBody>
          <a:bodyPr wrap="none" rtlCol="0">
            <a:spAutoFit/>
          </a:bodyPr>
          <a:lstStyle/>
          <a:p>
            <a:r>
              <a:rPr lang="en-US" sz="1000" b="1" dirty="0" smtClean="0"/>
              <a:t>Clients</a:t>
            </a:r>
            <a:endParaRPr lang="en-US" sz="1000" b="1" dirty="0"/>
          </a:p>
        </p:txBody>
      </p:sp>
      <p:sp>
        <p:nvSpPr>
          <p:cNvPr id="82" name="Oval 81"/>
          <p:cNvSpPr/>
          <p:nvPr/>
        </p:nvSpPr>
        <p:spPr>
          <a:xfrm>
            <a:off x="4844570" y="1436775"/>
            <a:ext cx="1289785" cy="128978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4690534" y="2181172"/>
            <a:ext cx="390849" cy="259981"/>
            <a:chOff x="3998271" y="2570740"/>
            <a:chExt cx="390849" cy="259981"/>
          </a:xfrm>
        </p:grpSpPr>
        <p:pic>
          <p:nvPicPr>
            <p:cNvPr id="8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TextBox 84"/>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86" name="Group 85"/>
          <p:cNvGrpSpPr/>
          <p:nvPr/>
        </p:nvGrpSpPr>
        <p:grpSpPr>
          <a:xfrm>
            <a:off x="5302338" y="1347628"/>
            <a:ext cx="390849" cy="259981"/>
            <a:chOff x="3998271" y="2570740"/>
            <a:chExt cx="390849" cy="259981"/>
          </a:xfrm>
        </p:grpSpPr>
        <p:pic>
          <p:nvPicPr>
            <p:cNvPr id="8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TextBox 87"/>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grpSp>
        <p:nvGrpSpPr>
          <p:cNvPr id="95" name="Group 94"/>
          <p:cNvGrpSpPr/>
          <p:nvPr/>
        </p:nvGrpSpPr>
        <p:grpSpPr>
          <a:xfrm>
            <a:off x="5747306" y="2315101"/>
            <a:ext cx="390849" cy="259981"/>
            <a:chOff x="3998271" y="2570740"/>
            <a:chExt cx="390849" cy="259981"/>
          </a:xfrm>
        </p:grpSpPr>
        <p:pic>
          <p:nvPicPr>
            <p:cNvPr id="9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271" y="2570740"/>
              <a:ext cx="390849" cy="259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TextBox 96"/>
            <p:cNvSpPr txBox="1"/>
            <p:nvPr/>
          </p:nvSpPr>
          <p:spPr>
            <a:xfrm>
              <a:off x="3998271" y="2577619"/>
              <a:ext cx="370614" cy="246221"/>
            </a:xfrm>
            <a:prstGeom prst="rect">
              <a:avLst/>
            </a:prstGeom>
            <a:noFill/>
          </p:spPr>
          <p:txBody>
            <a:bodyPr wrap="none" rtlCol="0">
              <a:spAutoFit/>
            </a:bodyPr>
            <a:lstStyle/>
            <a:p>
              <a:r>
                <a:rPr lang="en-US" sz="1000" b="1" dirty="0" smtClean="0"/>
                <a:t>DB</a:t>
              </a:r>
              <a:endParaRPr lang="en-US" sz="1000" b="1" dirty="0"/>
            </a:p>
          </p:txBody>
        </p:sp>
      </p:grpSp>
      <p:pic>
        <p:nvPicPr>
          <p:cNvPr id="9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816" y="4305331"/>
            <a:ext cx="550664" cy="36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642" y="3950992"/>
            <a:ext cx="550664" cy="36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Arrow Connector 99"/>
          <p:cNvCxnSpPr>
            <a:endCxn id="78" idx="2"/>
          </p:cNvCxnSpPr>
          <p:nvPr/>
        </p:nvCxnSpPr>
        <p:spPr>
          <a:xfrm flipV="1">
            <a:off x="4902208" y="3504981"/>
            <a:ext cx="350667" cy="6969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5398842" y="3423992"/>
            <a:ext cx="98920" cy="4700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560945" y="2691459"/>
            <a:ext cx="234049" cy="318338"/>
          </a:xfrm>
          <a:prstGeom prst="straightConnector1">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4511608" y="1184580"/>
            <a:ext cx="2421643" cy="1722400"/>
          </a:xfrm>
          <a:prstGeom prst="round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4" name="Rounded Rectangle 103"/>
          <p:cNvSpPr/>
          <p:nvPr/>
        </p:nvSpPr>
        <p:spPr>
          <a:xfrm>
            <a:off x="5298227" y="1102349"/>
            <a:ext cx="1424539" cy="1644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Data Center 2</a:t>
            </a:r>
            <a:endParaRPr lang="en-US" sz="1000" dirty="0">
              <a:solidFill>
                <a:schemeClr val="tx1"/>
              </a:solidFill>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572" y="1866947"/>
            <a:ext cx="8842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70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4 Primary Functional Areas to DSE</a:t>
            </a:r>
            <a:endParaRPr lang="en-US" dirty="0"/>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3" name="Content Placeholder 2"/>
          <p:cNvSpPr>
            <a:spLocks noGrp="1"/>
          </p:cNvSpPr>
          <p:nvPr>
            <p:ph sz="quarter" idx="16"/>
          </p:nvPr>
        </p:nvSpPr>
        <p:spPr>
          <a:xfrm>
            <a:off x="5399772" y="1081921"/>
            <a:ext cx="3516803" cy="3476572"/>
          </a:xfrm>
        </p:spPr>
        <p:txBody>
          <a:bodyPr/>
          <a:lstStyle/>
          <a:p>
            <a:r>
              <a:rPr lang="en-US" sz="1800" dirty="0" smtClean="0"/>
              <a:t>Only 2 of the 4 primary functional areas to DSE provide </a:t>
            </a:r>
            <a:r>
              <a:rPr lang="en-US" sz="1800" i="1" dirty="0" smtClean="0"/>
              <a:t>indexing technology</a:t>
            </a:r>
          </a:p>
          <a:p>
            <a:pPr lvl="1"/>
            <a:r>
              <a:rPr lang="en-US" sz="1600" dirty="0" smtClean="0"/>
              <a:t>DSE Core, </a:t>
            </a:r>
            <a:r>
              <a:rPr lang="en-US" sz="1600" i="1" dirty="0" smtClean="0"/>
              <a:t>primarily</a:t>
            </a:r>
            <a:r>
              <a:rPr lang="en-US" sz="1600" dirty="0" smtClean="0"/>
              <a:t>  hash</a:t>
            </a:r>
          </a:p>
          <a:p>
            <a:pPr lvl="1"/>
            <a:r>
              <a:rPr lang="en-US" sz="1600" dirty="0" smtClean="0"/>
              <a:t>DSE Search, </a:t>
            </a:r>
            <a:r>
              <a:rPr lang="en-US" sz="1600" dirty="0" err="1" smtClean="0"/>
              <a:t>Tf-Idf</a:t>
            </a:r>
            <a:r>
              <a:rPr lang="en-US" sz="1600" dirty="0" smtClean="0"/>
              <a:t> (bitmap)</a:t>
            </a:r>
          </a:p>
          <a:p>
            <a:r>
              <a:rPr lang="en-US" sz="1800" dirty="0" smtClean="0"/>
              <a:t>All 4 primary functional areas provide query processing</a:t>
            </a:r>
          </a:p>
          <a:p>
            <a:pPr lvl="1"/>
            <a:r>
              <a:rPr lang="en-US" sz="1600" dirty="0"/>
              <a:t>D</a:t>
            </a:r>
            <a:r>
              <a:rPr lang="en-US" sz="1600" dirty="0" smtClean="0"/>
              <a:t>ifferentiated query predicates, or functionality</a:t>
            </a:r>
          </a:p>
          <a:p>
            <a:pPr lvl="1"/>
            <a:r>
              <a:rPr lang="en-US" sz="1600" dirty="0" smtClean="0"/>
              <a:t>Specific performance abilities</a:t>
            </a:r>
            <a:endParaRPr lang="en-US" sz="1600"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7</a:t>
            </a:fld>
            <a:endParaRPr lang="uk-UA" dirty="0"/>
          </a:p>
        </p:txBody>
      </p:sp>
      <p:cxnSp>
        <p:nvCxnSpPr>
          <p:cNvPr id="22" name="Straight Connector 21"/>
          <p:cNvCxnSpPr/>
          <p:nvPr/>
        </p:nvCxnSpPr>
        <p:spPr>
          <a:xfrm>
            <a:off x="199505" y="2992582"/>
            <a:ext cx="45553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29644" y="3017242"/>
            <a:ext cx="1429497" cy="830997"/>
          </a:xfrm>
          <a:prstGeom prst="rect">
            <a:avLst/>
          </a:prstGeom>
          <a:noFill/>
        </p:spPr>
        <p:txBody>
          <a:bodyPr wrap="square" rtlCol="0">
            <a:spAutoFit/>
          </a:bodyPr>
          <a:lstStyle/>
          <a:p>
            <a:pPr algn="ctr"/>
            <a:r>
              <a:rPr lang="en-US" sz="1600" dirty="0" smtClean="0"/>
              <a:t>Index </a:t>
            </a:r>
            <a:r>
              <a:rPr lang="en-US" sz="1600" b="1" i="1" dirty="0" smtClean="0"/>
              <a:t>and</a:t>
            </a:r>
            <a:r>
              <a:rPr lang="en-US" sz="1600" i="1" dirty="0" smtClean="0"/>
              <a:t> </a:t>
            </a:r>
            <a:r>
              <a:rPr lang="en-US" sz="1600" dirty="0" smtClean="0"/>
              <a:t>query processing</a:t>
            </a:r>
          </a:p>
        </p:txBody>
      </p:sp>
      <p:sp>
        <p:nvSpPr>
          <p:cNvPr id="24" name="TextBox 23"/>
          <p:cNvSpPr txBox="1"/>
          <p:nvPr/>
        </p:nvSpPr>
        <p:spPr>
          <a:xfrm>
            <a:off x="3729644" y="2424384"/>
            <a:ext cx="1429497" cy="584775"/>
          </a:xfrm>
          <a:prstGeom prst="rect">
            <a:avLst/>
          </a:prstGeom>
          <a:noFill/>
        </p:spPr>
        <p:txBody>
          <a:bodyPr wrap="square" rtlCol="0">
            <a:spAutoFit/>
          </a:bodyPr>
          <a:lstStyle/>
          <a:p>
            <a:pPr algn="ctr"/>
            <a:r>
              <a:rPr lang="en-US" sz="1600" dirty="0"/>
              <a:t>Q</a:t>
            </a:r>
            <a:r>
              <a:rPr lang="en-US" sz="1600" dirty="0" smtClean="0"/>
              <a:t>uery processing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23" y="818520"/>
            <a:ext cx="3786187"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4071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DSE Core: 2 of (M) Value Propositions</a:t>
            </a:r>
            <a:endParaRPr lang="en-US" dirty="0"/>
          </a:p>
        </p:txBody>
      </p:sp>
      <p:sp>
        <p:nvSpPr>
          <p:cNvPr id="4" name="Date Placeholder 3"/>
          <p:cNvSpPr>
            <a:spLocks noGrp="1"/>
          </p:cNvSpPr>
          <p:nvPr>
            <p:ph type="dt" sz="half" idx="18"/>
          </p:nvPr>
        </p:nvSpPr>
        <p:spPr/>
        <p:txBody>
          <a:bodyPr/>
          <a:lstStyle/>
          <a:p>
            <a:r>
              <a:rPr lang="en-US" dirty="0"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000-DTSE-Search-7442-60-DM-</a:t>
            </a:r>
            <a:fld id="{5A6FB346-E907-314D-8DE1-ECD2B2B6AA1B}" type="slidenum">
              <a:rPr lang="uk-UA" smtClean="0"/>
              <a:pPr/>
              <a:t>8</a:t>
            </a:fld>
            <a:endParaRPr lang="uk-UA"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1158"/>
          <a:stretch/>
        </p:blipFill>
        <p:spPr bwMode="auto">
          <a:xfrm>
            <a:off x="5577347" y="1226667"/>
            <a:ext cx="3212095" cy="318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5303521"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 y="1226667"/>
            <a:ext cx="4812180" cy="287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595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Wikipedia.com: B-Tree+ Index</a:t>
            </a:r>
            <a:endParaRPr lang="en-US" dirty="0"/>
          </a:p>
        </p:txBody>
      </p:sp>
      <p:sp>
        <p:nvSpPr>
          <p:cNvPr id="3" name="Content Placeholder 2"/>
          <p:cNvSpPr>
            <a:spLocks noGrp="1"/>
          </p:cNvSpPr>
          <p:nvPr>
            <p:ph sz="quarter" idx="16"/>
          </p:nvPr>
        </p:nvSpPr>
        <p:spPr>
          <a:xfrm>
            <a:off x="581471" y="977582"/>
            <a:ext cx="5011609" cy="3480260"/>
          </a:xfrm>
        </p:spPr>
        <p:txBody>
          <a:bodyPr/>
          <a:lstStyle/>
          <a:p>
            <a:r>
              <a:rPr lang="en-US" sz="1800" dirty="0"/>
              <a:t>“In computer science, a B-tree is a self-balancing tree data structure that keeps data sorted and allows searches, sequential access, insertions, and deletions in logarithmic time</a:t>
            </a:r>
            <a:r>
              <a:rPr lang="en-US" sz="1800" dirty="0" smtClean="0"/>
              <a:t>.</a:t>
            </a:r>
          </a:p>
          <a:p>
            <a:r>
              <a:rPr lang="en-US" sz="1800" dirty="0"/>
              <a:t>“An algorithm is said to take logarithmic time if T(n) = O(log n). ... AnO(log n) algorithm is considered highly efficient, as the ratio of the number of operations to the size of the input decreases, and </a:t>
            </a:r>
            <a:r>
              <a:rPr lang="en-US" sz="1800" b="1" dirty="0"/>
              <a:t>tends to zero when n increases.</a:t>
            </a:r>
          </a:p>
        </p:txBody>
      </p:sp>
      <p:sp>
        <p:nvSpPr>
          <p:cNvPr id="5" name="Date Placeholder 4"/>
          <p:cNvSpPr>
            <a:spLocks noGrp="1"/>
          </p:cNvSpPr>
          <p:nvPr>
            <p:ph type="dt" sz="half" idx="17"/>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000-DTSE-Search-7442-60-DM-</a:t>
            </a:r>
            <a:fld id="{5A6FB346-E907-314D-8DE1-ECD2B2B6AA1B}" type="slidenum">
              <a:rPr lang="uk-UA" smtClean="0"/>
              <a:pPr/>
              <a:t>9</a:t>
            </a:fld>
            <a:endParaRPr lang="uk-UA" dirty="0"/>
          </a:p>
        </p:txBody>
      </p:sp>
      <p:sp>
        <p:nvSpPr>
          <p:cNvPr id="8" name="TextBox 7"/>
          <p:cNvSpPr txBox="1"/>
          <p:nvPr/>
        </p:nvSpPr>
        <p:spPr>
          <a:xfrm>
            <a:off x="5981700" y="4008106"/>
            <a:ext cx="2595582" cy="246221"/>
          </a:xfrm>
          <a:prstGeom prst="rect">
            <a:avLst/>
          </a:prstGeom>
          <a:noFill/>
        </p:spPr>
        <p:txBody>
          <a:bodyPr wrap="none" rtlCol="0">
            <a:spAutoFit/>
          </a:bodyPr>
          <a:lstStyle/>
          <a:p>
            <a:r>
              <a:rPr lang="en-US" sz="1000" dirty="0"/>
              <a:t>Source: https://en.wikipedia.org/wiki/B-tree</a:t>
            </a:r>
            <a:endParaRPr lang="en-US" sz="1000" dirty="0" smtClean="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163" y="977582"/>
            <a:ext cx="1849437" cy="284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981701" y="4254327"/>
            <a:ext cx="3063240" cy="553998"/>
          </a:xfrm>
          <a:prstGeom prst="rect">
            <a:avLst/>
          </a:prstGeom>
          <a:noFill/>
        </p:spPr>
        <p:txBody>
          <a:bodyPr wrap="square" rtlCol="0">
            <a:spAutoFit/>
          </a:bodyPr>
          <a:lstStyle/>
          <a:p>
            <a:r>
              <a:rPr lang="en-US" sz="1000" dirty="0"/>
              <a:t>Source: https://en.wikipedia.org/wiki/Time_complexity#Logarithmic_time</a:t>
            </a:r>
            <a:endParaRPr lang="en-US" sz="1000" dirty="0" smtClean="0"/>
          </a:p>
        </p:txBody>
      </p:sp>
    </p:spTree>
    <p:extLst>
      <p:ext uri="{BB962C8B-B14F-4D97-AF65-F5344CB8AC3E}">
        <p14:creationId xmlns:p14="http://schemas.microsoft.com/office/powerpoint/2010/main" val="2051593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4827</TotalTime>
  <Words>4570</Words>
  <Application>Microsoft Office PowerPoint</Application>
  <PresentationFormat>On-screen Show (16:9)</PresentationFormat>
  <Paragraphs>591</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DataStax_Template_Widescreen</vt:lpstr>
      <vt:lpstr>Discussion Module:</vt:lpstr>
      <vt:lpstr>Discussion Lab:</vt:lpstr>
      <vt:lpstr>Discussion Lab: (One) DSE Object Hierarchy</vt:lpstr>
      <vt:lpstr>End of Discussion Lab:</vt:lpstr>
      <vt:lpstr>Wikiepdia.com: Brewer’s CAP Theorem</vt:lpstr>
      <vt:lpstr>CAP: Data Centers and Consistency Level (CL)</vt:lpstr>
      <vt:lpstr>The 4 Primary Functional Areas to DSE</vt:lpstr>
      <vt:lpstr>Why DSE Core: 2 of (M) Value Propositions</vt:lpstr>
      <vt:lpstr>Wikipedia.com: B-Tree+ Index</vt:lpstr>
      <vt:lpstr>Wikipedia.com: (Hash Index, time constant)</vt:lpstr>
      <vt:lpstr>Discussion Lab:</vt:lpstr>
      <vt:lpstr>Discussion Lab: Just Core, Which Query Predicates are Supported</vt:lpstr>
      <vt:lpstr>Discussion Lab: Which are Core/Search Queries</vt:lpstr>
      <vt:lpstr>End of Discussion Lab:</vt:lpstr>
      <vt:lpstr>Other DSE Core (Indexes)</vt:lpstr>
      <vt:lpstr>DSE Core: Materialized Views</vt:lpstr>
      <vt:lpstr>Materialized Views: You may not</vt:lpstr>
      <vt:lpstr>Materialized Views: You may not</vt:lpstr>
      <vt:lpstr>Materialized Views: You may not</vt:lpstr>
      <vt:lpstr>DSE Core: Secondary Indexes</vt:lpstr>
      <vt:lpstr>Secondary Indexes: You may not</vt:lpstr>
      <vt:lpstr>Secondary Indexes: You may not</vt:lpstr>
      <vt:lpstr>Secondary Indexes: You may not</vt:lpstr>
      <vt:lpstr>DSE Core: Two (?) Custom Indexes</vt:lpstr>
      <vt:lpstr>DSE Core: (Custom) SASI Indexes</vt:lpstr>
      <vt:lpstr>DSE Core: (Query Tables)</vt:lpstr>
      <vt:lpstr>Practice Lab:</vt:lpstr>
      <vt:lpstr>Practice Lab: DSE Core, Discuss How to Model-</vt:lpstr>
      <vt:lpstr>End of Practice Lab:</vt:lpstr>
      <vt:lpstr>Discussion Lab:</vt:lpstr>
      <vt:lpstr>Discussion Lab: When to use Core, Search, (Analytics, Graph) ?</vt:lpstr>
      <vt:lpstr>End of Discussion Lab:</vt:lpstr>
      <vt:lpstr>End of Module:</vt:lpstr>
      <vt:lpstr>Additional Detail:</vt:lpstr>
      <vt:lpstr>WAN Ping Latencies:</vt:lpstr>
      <vt:lpstr>Wikipedia.com: Tf-Idf Style Indexes</vt:lpstr>
      <vt:lpstr>Tf-Idf (bitmap index) example-</vt:lpstr>
      <vt:lpstr>Product Compatibility Matrix: DSE and Cassandra</vt:lpstr>
      <vt:lpstr>Performance: Mat.View versus Secondary Indexes </vt:lpstr>
      <vt:lpstr>Solutions:</vt:lpstr>
      <vt:lpstr>Discussion Lab: (One) DSE Object Hierarchy</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120</cp:revision>
  <cp:lastPrinted>2018-04-19T21:20:03Z</cp:lastPrinted>
  <dcterms:created xsi:type="dcterms:W3CDTF">2018-03-30T00:33:11Z</dcterms:created>
  <dcterms:modified xsi:type="dcterms:W3CDTF">2018-07-21T16:16:02Z</dcterms:modified>
  <cp:category/>
</cp:coreProperties>
</file>